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7.xml" ContentType="application/vnd.openxmlformats-officedocument.theme+xml"/>
  <Override PartName="/ppt/slideLayouts/slideLayout20.xml" ContentType="application/vnd.openxmlformats-officedocument.presentationml.slideLayout+xml"/>
  <Override PartName="/ppt/theme/theme8.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9.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11.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30" r:id="rId1"/>
    <p:sldMasterId id="2147483836" r:id="rId2"/>
    <p:sldMasterId id="2147483839" r:id="rId3"/>
    <p:sldMasterId id="2147483842" r:id="rId4"/>
    <p:sldMasterId id="2147483844" r:id="rId5"/>
    <p:sldMasterId id="2147483850" r:id="rId6"/>
    <p:sldMasterId id="2147483853" r:id="rId7"/>
    <p:sldMasterId id="2147483856" r:id="rId8"/>
    <p:sldMasterId id="2147483858" r:id="rId9"/>
    <p:sldMasterId id="2147483866" r:id="rId10"/>
    <p:sldMasterId id="2147483871" r:id="rId11"/>
    <p:sldMasterId id="2147483876" r:id="rId12"/>
    <p:sldMasterId id="2147483881" r:id="rId13"/>
    <p:sldMasterId id="2147483886" r:id="rId14"/>
    <p:sldMasterId id="2147483889" r:id="rId15"/>
    <p:sldMasterId id="2147483892" r:id="rId16"/>
  </p:sldMasterIdLst>
  <p:notesMasterIdLst>
    <p:notesMasterId r:id="rId93"/>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73" d="100"/>
          <a:sy n="73" d="100"/>
        </p:scale>
        <p:origin x="380"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viewProps" Target="viewProps.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slide" Target="slides/slide64.xml"/><Relationship Id="rId85"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59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59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592" name="PlaceHolder 4"/>
          <p:cNvSpPr>
            <a:spLocks noGrp="1"/>
          </p:cNvSpPr>
          <p:nvPr>
            <p:ph type="dt" idx="28"/>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593" name="PlaceHolder 5"/>
          <p:cNvSpPr>
            <a:spLocks noGrp="1"/>
          </p:cNvSpPr>
          <p:nvPr>
            <p:ph type="ftr" idx="29"/>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594" name="PlaceHolder 6"/>
          <p:cNvSpPr>
            <a:spLocks noGrp="1"/>
          </p:cNvSpPr>
          <p:nvPr>
            <p:ph type="sldNum" idx="30"/>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A7D03D92-B596-40CC-95F4-1679F1363EF0}"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noRot="1" noChangeAspect="1"/>
          </p:cNvSpPr>
          <p:nvPr>
            <p:ph type="sldImg"/>
          </p:nvPr>
        </p:nvSpPr>
        <p:spPr>
          <a:xfrm>
            <a:off x="533400" y="763588"/>
            <a:ext cx="6704013" cy="3771900"/>
          </a:xfrm>
          <a:prstGeom prst="rect">
            <a:avLst/>
          </a:prstGeom>
          <a:ln w="0">
            <a:noFill/>
          </a:ln>
        </p:spPr>
      </p:sp>
      <p:sp>
        <p:nvSpPr>
          <p:cNvPr id="760"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None/>
            </a:pPr>
            <a:r>
              <a:rPr lang="en-CA" sz="2000" b="0" strike="noStrike" spc="-1">
                <a:latin typeface="Arial"/>
              </a:rPr>
              <a:t>JJ</a:t>
            </a:r>
          </a:p>
        </p:txBody>
      </p:sp>
      <p:sp>
        <p:nvSpPr>
          <p:cNvPr id="761" name="PlaceHolder 3"/>
          <p:cNvSpPr>
            <a:spLocks noGrp="1"/>
          </p:cNvSpPr>
          <p:nvPr>
            <p:ph type="sldNum" idx="31"/>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F4FA30D2-0117-4DBB-ADC5-EE1A5AF6AA49}" type="slidenum">
              <a:rPr lang="en-CA" sz="1400" b="0" strike="noStrike" spc="-1">
                <a:latin typeface="Times New Roman"/>
              </a:rPr>
              <a:t>3</a:t>
            </a:fld>
            <a:endParaRPr lang="en-CA" sz="14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PlaceHolder 1"/>
          <p:cNvSpPr>
            <a:spLocks noGrp="1" noRot="1" noChangeAspect="1"/>
          </p:cNvSpPr>
          <p:nvPr>
            <p:ph type="sldImg"/>
          </p:nvPr>
        </p:nvSpPr>
        <p:spPr>
          <a:xfrm>
            <a:off x="533400" y="763588"/>
            <a:ext cx="6704013" cy="3771900"/>
          </a:xfrm>
          <a:prstGeom prst="rect">
            <a:avLst/>
          </a:prstGeom>
          <a:ln w="0">
            <a:noFill/>
          </a:ln>
        </p:spPr>
      </p:sp>
      <p:sp>
        <p:nvSpPr>
          <p:cNvPr id="782"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endParaRPr lang="en-CA" sz="2000" b="0" strike="noStrike" spc="-1">
              <a:latin typeface="Arial"/>
            </a:endParaRPr>
          </a:p>
        </p:txBody>
      </p:sp>
      <p:sp>
        <p:nvSpPr>
          <p:cNvPr id="783" name="PlaceHolder 3"/>
          <p:cNvSpPr>
            <a:spLocks noGrp="1"/>
          </p:cNvSpPr>
          <p:nvPr>
            <p:ph type="sldNum" idx="35"/>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27C06E39-39C1-4623-83DD-1257E0A374F8}" type="slidenum">
              <a:rPr lang="en-CA" sz="1400" b="0" strike="noStrike" spc="-1">
                <a:latin typeface="Times New Roman"/>
              </a:rPr>
              <a:t>40</a:t>
            </a:fld>
            <a:endParaRPr lang="en-CA" sz="14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PlaceHolder 1"/>
          <p:cNvSpPr>
            <a:spLocks noGrp="1" noRot="1" noChangeAspect="1"/>
          </p:cNvSpPr>
          <p:nvPr>
            <p:ph type="sldImg"/>
          </p:nvPr>
        </p:nvSpPr>
        <p:spPr>
          <a:xfrm>
            <a:off x="406400" y="696913"/>
            <a:ext cx="6196013" cy="3484562"/>
          </a:xfrm>
          <a:prstGeom prst="rect">
            <a:avLst/>
          </a:prstGeom>
          <a:ln w="0">
            <a:noFill/>
          </a:ln>
        </p:spPr>
      </p:sp>
      <p:sp>
        <p:nvSpPr>
          <p:cNvPr id="785"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svn rev = “same setting of type”?</a:t>
            </a: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PlaceHolder 1"/>
          <p:cNvSpPr>
            <a:spLocks noGrp="1" noRot="1" noChangeAspect="1"/>
          </p:cNvSpPr>
          <p:nvPr>
            <p:ph type="sldImg"/>
          </p:nvPr>
        </p:nvSpPr>
        <p:spPr>
          <a:xfrm>
            <a:off x="533400" y="763588"/>
            <a:ext cx="6704013" cy="3771900"/>
          </a:xfrm>
          <a:prstGeom prst="rect">
            <a:avLst/>
          </a:prstGeom>
          <a:ln w="0">
            <a:noFill/>
          </a:ln>
        </p:spPr>
      </p:sp>
      <p:sp>
        <p:nvSpPr>
          <p:cNvPr id="787"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None/>
            </a:pPr>
            <a:r>
              <a:rPr lang="en-CA" sz="2000" b="0" strike="noStrike" spc="-1">
                <a:latin typeface="Arial"/>
              </a:rPr>
              <a:t>MH</a:t>
            </a:r>
          </a:p>
        </p:txBody>
      </p:sp>
      <p:sp>
        <p:nvSpPr>
          <p:cNvPr id="788" name="PlaceHolder 3"/>
          <p:cNvSpPr>
            <a:spLocks noGrp="1"/>
          </p:cNvSpPr>
          <p:nvPr>
            <p:ph type="sldNum" idx="36"/>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022A5737-662C-47C2-899D-E54C4789EEAB}" type="slidenum">
              <a:rPr lang="en-CA" sz="1400" b="0" strike="noStrike" spc="-1">
                <a:latin typeface="Times New Roman"/>
              </a:rPr>
              <a:t>45</a:t>
            </a:fld>
            <a:endParaRPr lang="en-CA" sz="14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 name="PlaceHolder 1"/>
          <p:cNvSpPr>
            <a:spLocks noGrp="1" noRot="1" noChangeAspect="1"/>
          </p:cNvSpPr>
          <p:nvPr>
            <p:ph type="sldImg"/>
          </p:nvPr>
        </p:nvSpPr>
        <p:spPr>
          <a:xfrm>
            <a:off x="407988" y="706438"/>
            <a:ext cx="6191250" cy="3482975"/>
          </a:xfrm>
          <a:prstGeom prst="rect">
            <a:avLst/>
          </a:prstGeom>
          <a:ln w="0">
            <a:noFill/>
          </a:ln>
        </p:spPr>
      </p:sp>
      <p:sp>
        <p:nvSpPr>
          <p:cNvPr id="790"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All your documents actually exist.</a:t>
            </a:r>
          </a:p>
          <a:p>
            <a:pPr marL="197640" indent="-197640">
              <a:lnSpc>
                <a:spcPct val="100000"/>
              </a:lnSpc>
              <a:buNone/>
              <a:tabLst>
                <a:tab pos="0" algn="l"/>
              </a:tabLst>
            </a:pPr>
            <a:r>
              <a:rPr lang="en-CA" sz="1800" b="0" strike="noStrike" spc="-1">
                <a:latin typeface="Arial"/>
              </a:rPr>
              <a:t>All your documents actually contain what they appear to contain.</a:t>
            </a:r>
          </a:p>
          <a:p>
            <a:pPr marL="197640" indent="-197640">
              <a:lnSpc>
                <a:spcPct val="100000"/>
              </a:lnSpc>
              <a:buNone/>
              <a:tabLst>
                <a:tab pos="0" algn="l"/>
              </a:tabLst>
            </a:pPr>
            <a:r>
              <a:rPr lang="en-CA" sz="1800" b="0" strike="noStrike" spc="-1">
                <a:latin typeface="Arial"/>
              </a:rPr>
              <a:t>Searching your documents will work more intuitively.</a:t>
            </a:r>
          </a:p>
          <a:p>
            <a:pPr marL="197640" indent="-197640">
              <a:lnSpc>
                <a:spcPct val="100000"/>
              </a:lnSpc>
              <a:buNone/>
              <a:tabLst>
                <a:tab pos="0" algn="l"/>
              </a:tabLst>
            </a:pPr>
            <a:r>
              <a:rPr lang="en-CA" sz="1800" b="0" strike="noStrike" spc="-1">
                <a:latin typeface="Arial"/>
              </a:rPr>
              <a:t>Each build is globally coherent, and can constitute a single edition.</a:t>
            </a:r>
          </a:p>
          <a:p>
            <a:pPr marL="197640" indent="-197640">
              <a:lnSpc>
                <a:spcPct val="100000"/>
              </a:lnSpc>
              <a:buNone/>
              <a:tabLst>
                <a:tab pos="0" algn="l"/>
              </a:tabLst>
            </a:pPr>
            <a:r>
              <a:rPr lang="en-CA" sz="1800" b="0" strike="noStrike" spc="-1">
                <a:latin typeface="Arial"/>
              </a:rPr>
              <a:t>Every document can function outside the collection.</a:t>
            </a:r>
          </a:p>
          <a:p>
            <a:pPr marL="197640" indent="-197640">
              <a:lnSpc>
                <a:spcPct val="100000"/>
              </a:lnSpc>
              <a:buNone/>
              <a:tabLst>
                <a:tab pos="0" algn="l"/>
              </a:tabLst>
            </a:pPr>
            <a:r>
              <a:rPr lang="en-CA" sz="1800" b="0" strike="noStrike" spc="-1">
                <a:latin typeface="Arial"/>
              </a:rPr>
              <a:t>Future users can take what they want, in a convenient self-contained package, in the format they need.</a:t>
            </a:r>
          </a:p>
          <a:p>
            <a:pPr marL="197640" indent="-197640">
              <a:lnSpc>
                <a:spcPct val="100000"/>
              </a:lnSpc>
              <a:buNone/>
              <a:tabLst>
                <a:tab pos="0" algn="l"/>
              </a:tabLst>
            </a:pPr>
            <a:r>
              <a:rPr lang="en-CA" sz="1800" b="0" strike="noStrike" spc="-1">
                <a:latin typeface="Arial"/>
              </a:rPr>
              <a:t>Everything works without a web server.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PlaceHolder 1"/>
          <p:cNvSpPr>
            <a:spLocks noGrp="1" noRot="1" noChangeAspect="1"/>
          </p:cNvSpPr>
          <p:nvPr>
            <p:ph type="sldImg"/>
          </p:nvPr>
        </p:nvSpPr>
        <p:spPr>
          <a:xfrm>
            <a:off x="407988" y="706438"/>
            <a:ext cx="6191250" cy="3482975"/>
          </a:xfrm>
          <a:prstGeom prst="rect">
            <a:avLst/>
          </a:prstGeom>
          <a:ln w="0">
            <a:noFill/>
          </a:ln>
        </p:spPr>
      </p:sp>
      <p:sp>
        <p:nvSpPr>
          <p:cNvPr id="792"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We assume that your website consists of HTML5 documents which are all well-formed XML in the XHTML namespace. If they're not, then we can't process them.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So if your documents are HTML tag soup, you'll have to clean them up and fix them first. But that's a good thing anyway.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PlaceHolder 1"/>
          <p:cNvSpPr>
            <a:spLocks noGrp="1" noRot="1" noChangeAspect="1"/>
          </p:cNvSpPr>
          <p:nvPr>
            <p:ph type="sldImg"/>
          </p:nvPr>
        </p:nvSpPr>
        <p:spPr>
          <a:xfrm>
            <a:off x="407988" y="706438"/>
            <a:ext cx="6191250" cy="3482975"/>
          </a:xfrm>
          <a:prstGeom prst="rect">
            <a:avLst/>
          </a:prstGeom>
          <a:ln w="0">
            <a:noFill/>
          </a:ln>
        </p:spPr>
      </p:sp>
      <p:sp>
        <p:nvSpPr>
          <p:cNvPr id="794"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You need to add one new page to your site: the search page. We prefer that you add that page so that you can ensure that it matches the style of your site.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The only thing that must be in it is a single div element with the id "staticSearch". Our build process will put the search functionality into that div. If that div already has stuff in it, then it will be emptied first.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PlaceHolder 1"/>
          <p:cNvSpPr>
            <a:spLocks noGrp="1" noRot="1" noChangeAspect="1"/>
          </p:cNvSpPr>
          <p:nvPr>
            <p:ph type="sldImg"/>
          </p:nvPr>
        </p:nvSpPr>
        <p:spPr>
          <a:xfrm>
            <a:off x="407988" y="706438"/>
            <a:ext cx="6191250" cy="3482975"/>
          </a:xfrm>
          <a:prstGeom prst="rect">
            <a:avLst/>
          </a:prstGeom>
          <a:ln w="0">
            <a:noFill/>
          </a:ln>
        </p:spPr>
      </p:sp>
      <p:sp>
        <p:nvSpPr>
          <p:cNvPr id="796"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If you only want a text search, then that's all you have to do. But if you also want some search filters, such as dates or document types, then you'll need to add the information required for those filters into the metadata of your HTML files.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Here you see a document type filter element, which specifies that the document containing it falls into the "Poems" category.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PlaceHolder 1"/>
          <p:cNvSpPr>
            <a:spLocks noGrp="1" noRot="1" noChangeAspect="1"/>
          </p:cNvSpPr>
          <p:nvPr>
            <p:ph type="sldImg"/>
          </p:nvPr>
        </p:nvSpPr>
        <p:spPr>
          <a:xfrm>
            <a:off x="407988" y="706438"/>
            <a:ext cx="6191250" cy="3482975"/>
          </a:xfrm>
          <a:prstGeom prst="rect">
            <a:avLst/>
          </a:prstGeom>
          <a:ln w="0">
            <a:noFill/>
          </a:ln>
        </p:spPr>
      </p:sp>
      <p:sp>
        <p:nvSpPr>
          <p:cNvPr id="798"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Next, you need to create a simple XML file to specify the parameters you want to apply to your search. This is covered in our documentation, and there is a schema to validate it so that you know you've got it right.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PlaceHolder 1"/>
          <p:cNvSpPr>
            <a:spLocks noGrp="1" noRot="1" noChangeAspect="1"/>
          </p:cNvSpPr>
          <p:nvPr>
            <p:ph type="sldImg"/>
          </p:nvPr>
        </p:nvSpPr>
        <p:spPr>
          <a:xfrm>
            <a:off x="407988" y="706438"/>
            <a:ext cx="6191250" cy="3482975"/>
          </a:xfrm>
          <a:prstGeom prst="rect">
            <a:avLst/>
          </a:prstGeom>
          <a:ln w="0">
            <a:noFill/>
          </a:ln>
        </p:spPr>
      </p:sp>
      <p:sp>
        <p:nvSpPr>
          <p:cNvPr id="800"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So you have your HTML collection with its search page and your configuration file.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You run the staticSearch build process (which requires Ant). This is what happens: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PlaceHolder 1"/>
          <p:cNvSpPr>
            <a:spLocks noGrp="1" noRot="1" noChangeAspect="1"/>
          </p:cNvSpPr>
          <p:nvPr>
            <p:ph type="sldImg"/>
          </p:nvPr>
        </p:nvSpPr>
        <p:spPr>
          <a:xfrm>
            <a:off x="407988" y="706438"/>
            <a:ext cx="6191250" cy="3482975"/>
          </a:xfrm>
          <a:prstGeom prst="rect">
            <a:avLst/>
          </a:prstGeom>
          <a:ln w="0">
            <a:noFill/>
          </a:ln>
        </p:spPr>
      </p:sp>
      <p:sp>
        <p:nvSpPr>
          <p:cNvPr id="802"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Based on the configuration file, the XSLT processes your document collection. It doesn't modify the original documents (other than the search page); it creates temporary copies and manipulates those.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PlaceHolder 1"/>
          <p:cNvSpPr>
            <a:spLocks noGrp="1" noRot="1" noChangeAspect="1"/>
          </p:cNvSpPr>
          <p:nvPr>
            <p:ph type="sldImg"/>
          </p:nvPr>
        </p:nvSpPr>
        <p:spPr>
          <a:xfrm>
            <a:off x="533400" y="763588"/>
            <a:ext cx="6704013" cy="3771900"/>
          </a:xfrm>
          <a:prstGeom prst="rect">
            <a:avLst/>
          </a:prstGeom>
          <a:ln w="0">
            <a:noFill/>
          </a:ln>
        </p:spPr>
      </p:sp>
      <p:sp>
        <p:nvSpPr>
          <p:cNvPr id="763"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None/>
            </a:pPr>
            <a:r>
              <a:rPr lang="en-CA" sz="2000" b="0" strike="noStrike" spc="-1">
                <a:latin typeface="Arial"/>
              </a:rPr>
              <a:t>JJ</a:t>
            </a:r>
          </a:p>
        </p:txBody>
      </p:sp>
      <p:sp>
        <p:nvSpPr>
          <p:cNvPr id="764" name="PlaceHolder 3"/>
          <p:cNvSpPr>
            <a:spLocks noGrp="1"/>
          </p:cNvSpPr>
          <p:nvPr>
            <p:ph type="sldNum" idx="32"/>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0B10B45F-DC90-46E7-B864-BC288E0D883E}" type="slidenum">
              <a:rPr lang="en-CA" sz="1400" b="0" strike="noStrike" spc="-1">
                <a:latin typeface="Times New Roman"/>
              </a:rPr>
              <a:t>4</a:t>
            </a:fld>
            <a:endParaRPr lang="en-CA" sz="1400" b="0" strike="noStrike" spc="-1">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PlaceHolder 1"/>
          <p:cNvSpPr>
            <a:spLocks noGrp="1" noRot="1" noChangeAspect="1"/>
          </p:cNvSpPr>
          <p:nvPr>
            <p:ph type="sldImg"/>
          </p:nvPr>
        </p:nvSpPr>
        <p:spPr>
          <a:xfrm>
            <a:off x="407988" y="706438"/>
            <a:ext cx="6191250" cy="3482975"/>
          </a:xfrm>
          <a:prstGeom prst="rect">
            <a:avLst/>
          </a:prstGeom>
          <a:ln w="0">
            <a:noFill/>
          </a:ln>
        </p:spPr>
      </p:sp>
      <p:sp>
        <p:nvSpPr>
          <p:cNvPr id="804"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It analyzes all the text in the documents, applies stemming to the words, and creates a large number of small JSON files.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Each JSON file contains information about one token – all the documents that contain that token, and keyword-in-context fragments for each instance.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The JSON file is named after the token it contains. This will be important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PlaceHolder 1"/>
          <p:cNvSpPr>
            <a:spLocks noGrp="1" noRot="1" noChangeAspect="1"/>
          </p:cNvSpPr>
          <p:nvPr>
            <p:ph type="sldImg"/>
          </p:nvPr>
        </p:nvSpPr>
        <p:spPr>
          <a:xfrm>
            <a:off x="407988" y="706438"/>
            <a:ext cx="6191250" cy="3482975"/>
          </a:xfrm>
          <a:prstGeom prst="rect">
            <a:avLst/>
          </a:prstGeom>
          <a:ln w="0">
            <a:noFill/>
          </a:ln>
        </p:spPr>
      </p:sp>
      <p:sp>
        <p:nvSpPr>
          <p:cNvPr id="806"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The process also creates a JSON file for each of the filters found on the site, mapping documents to filter values.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7" name="PlaceHolder 1"/>
          <p:cNvSpPr>
            <a:spLocks noGrp="1" noRot="1" noChangeAspect="1"/>
          </p:cNvSpPr>
          <p:nvPr>
            <p:ph type="sldImg"/>
          </p:nvPr>
        </p:nvSpPr>
        <p:spPr>
          <a:xfrm>
            <a:off x="407988" y="706438"/>
            <a:ext cx="6191250" cy="3482975"/>
          </a:xfrm>
          <a:prstGeom prst="rect">
            <a:avLst/>
          </a:prstGeom>
          <a:ln w="0">
            <a:noFill/>
          </a:ln>
        </p:spPr>
      </p:sp>
      <p:sp>
        <p:nvSpPr>
          <p:cNvPr id="808"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Finally, the build process modifies the search page you created to insert the HTML, JavaScript and CSS it needs to do searches.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PlaceHolder 1"/>
          <p:cNvSpPr>
            <a:spLocks noGrp="1" noRot="1" noChangeAspect="1"/>
          </p:cNvSpPr>
          <p:nvPr>
            <p:ph type="sldImg"/>
          </p:nvPr>
        </p:nvSpPr>
        <p:spPr>
          <a:xfrm>
            <a:off x="407988" y="706438"/>
            <a:ext cx="6191250" cy="3482975"/>
          </a:xfrm>
          <a:prstGeom prst="rect">
            <a:avLst/>
          </a:prstGeom>
          <a:ln w="0">
            <a:noFill/>
          </a:ln>
        </p:spPr>
      </p:sp>
      <p:sp>
        <p:nvSpPr>
          <p:cNvPr id="810"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This is what a JSON file for a single token looks like.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This token is for the stemmed form "unprofit".</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It appears in two documents in the collection, once as "unprofitably" and once as "unprofitable".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A keyword-in-context fragment is stored for each instance.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Note that KWICs are optional; they take up more disk space, of course, so for a large collection you might turn them off or constrain their numbers in the configuration file.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PlaceHolder 1"/>
          <p:cNvSpPr>
            <a:spLocks noGrp="1" noRot="1" noChangeAspect="1"/>
          </p:cNvSpPr>
          <p:nvPr>
            <p:ph type="sldImg"/>
          </p:nvPr>
        </p:nvSpPr>
        <p:spPr>
          <a:xfrm>
            <a:off x="407988" y="706438"/>
            <a:ext cx="6191250" cy="3482975"/>
          </a:xfrm>
          <a:prstGeom prst="rect">
            <a:avLst/>
          </a:prstGeom>
          <a:ln w="0">
            <a:noFill/>
          </a:ln>
        </p:spPr>
      </p:sp>
      <p:sp>
        <p:nvSpPr>
          <p:cNvPr id="812"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This is what a JSON filter file looks like.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This is for a boolean (true/false) filter called "Unsigned", meaning (in this case) that a poem appears in a publication without a signature.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It lists five poems which match this criterion. (This is a simplified version, of course; there are many poems in this particular collection which are unsigned.)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 name="PlaceHolder 1"/>
          <p:cNvSpPr>
            <a:spLocks noGrp="1" noRot="1" noChangeAspect="1"/>
          </p:cNvSpPr>
          <p:nvPr>
            <p:ph type="sldImg"/>
          </p:nvPr>
        </p:nvSpPr>
        <p:spPr>
          <a:xfrm>
            <a:off x="407988" y="706438"/>
            <a:ext cx="6191250" cy="3482975"/>
          </a:xfrm>
          <a:prstGeom prst="rect">
            <a:avLst/>
          </a:prstGeom>
          <a:ln w="0">
            <a:noFill/>
          </a:ln>
        </p:spPr>
      </p:sp>
      <p:sp>
        <p:nvSpPr>
          <p:cNvPr id="814"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All those JSON files are added into your website, along with the modified search page, and you can now use the search function.</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If the search page had to retrieve all the thousands of little token files created by the build process, it would take forever. But it doesn't; it only needs to retrieve the ones that are needed for each specific search.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PlaceHolder 1"/>
          <p:cNvSpPr>
            <a:spLocks noGrp="1" noRot="1" noChangeAspect="1"/>
          </p:cNvSpPr>
          <p:nvPr>
            <p:ph type="sldImg"/>
          </p:nvPr>
        </p:nvSpPr>
        <p:spPr>
          <a:xfrm>
            <a:off x="407988" y="706438"/>
            <a:ext cx="6191250" cy="3482975"/>
          </a:xfrm>
          <a:prstGeom prst="rect">
            <a:avLst/>
          </a:prstGeom>
          <a:ln w="0">
            <a:noFill/>
          </a:ln>
        </p:spPr>
      </p:sp>
      <p:sp>
        <p:nvSpPr>
          <p:cNvPr id="816"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So if you type the word "unprofitable" into the search page and initiate a search, this is what happens: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PlaceHolder 1"/>
          <p:cNvSpPr>
            <a:spLocks noGrp="1" noRot="1" noChangeAspect="1"/>
          </p:cNvSpPr>
          <p:nvPr>
            <p:ph type="sldImg"/>
          </p:nvPr>
        </p:nvSpPr>
        <p:spPr>
          <a:xfrm>
            <a:off x="407988" y="706438"/>
            <a:ext cx="6191250" cy="3482975"/>
          </a:xfrm>
          <a:prstGeom prst="rect">
            <a:avLst/>
          </a:prstGeom>
          <a:ln w="0">
            <a:noFill/>
          </a:ln>
        </p:spPr>
      </p:sp>
      <p:sp>
        <p:nvSpPr>
          <p:cNvPr id="818"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First, that word is stemmed to get the token "unprofit" (there is a JavaScript implementation of the stemmer as well as the XSLT implementation that creates the token files).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PlaceHolder 1"/>
          <p:cNvSpPr>
            <a:spLocks noGrp="1" noRot="1" noChangeAspect="1"/>
          </p:cNvSpPr>
          <p:nvPr>
            <p:ph type="sldImg"/>
          </p:nvPr>
        </p:nvSpPr>
        <p:spPr>
          <a:xfrm>
            <a:off x="407988" y="706438"/>
            <a:ext cx="6191250" cy="3482975"/>
          </a:xfrm>
          <a:prstGeom prst="rect">
            <a:avLst/>
          </a:prstGeom>
          <a:ln w="0">
            <a:noFill/>
          </a:ln>
        </p:spPr>
      </p:sp>
      <p:sp>
        <p:nvSpPr>
          <p:cNvPr id="820"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From that token, it infers the name of the JSON token file that it needs to retrieve for this search.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PlaceHolder 1"/>
          <p:cNvSpPr>
            <a:spLocks noGrp="1" noRot="1" noChangeAspect="1"/>
          </p:cNvSpPr>
          <p:nvPr>
            <p:ph type="sldImg"/>
          </p:nvPr>
        </p:nvSpPr>
        <p:spPr>
          <a:xfrm>
            <a:off x="407988" y="706438"/>
            <a:ext cx="6191250" cy="3482975"/>
          </a:xfrm>
          <a:prstGeom prst="rect">
            <a:avLst/>
          </a:prstGeom>
          <a:ln w="0">
            <a:noFill/>
          </a:ln>
        </p:spPr>
      </p:sp>
      <p:sp>
        <p:nvSpPr>
          <p:cNvPr id="822"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PlaceHolder 1"/>
          <p:cNvSpPr>
            <a:spLocks noGrp="1" noRot="1" noChangeAspect="1"/>
          </p:cNvSpPr>
          <p:nvPr>
            <p:ph type="sldImg"/>
          </p:nvPr>
        </p:nvSpPr>
        <p:spPr>
          <a:xfrm>
            <a:off x="533400" y="763588"/>
            <a:ext cx="6704013" cy="3771900"/>
          </a:xfrm>
          <a:prstGeom prst="rect">
            <a:avLst/>
          </a:prstGeom>
          <a:ln w="0">
            <a:noFill/>
          </a:ln>
        </p:spPr>
      </p:sp>
      <p:sp>
        <p:nvSpPr>
          <p:cNvPr id="766"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None/>
            </a:pPr>
            <a:r>
              <a:rPr lang="en-CA" sz="2000" b="0" strike="noStrike" spc="-1">
                <a:latin typeface="Arial"/>
              </a:rPr>
              <a:t>MH</a:t>
            </a:r>
          </a:p>
        </p:txBody>
      </p:sp>
      <p:sp>
        <p:nvSpPr>
          <p:cNvPr id="767" name="PlaceHolder 3"/>
          <p:cNvSpPr>
            <a:spLocks noGrp="1"/>
          </p:cNvSpPr>
          <p:nvPr>
            <p:ph type="sldNum" idx="33"/>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3CB51CEC-183A-4627-849A-4426FBCB05C3}" type="slidenum">
              <a:rPr lang="en-CA" sz="1400" b="0" strike="noStrike" spc="-1">
                <a:latin typeface="Times New Roman"/>
              </a:rPr>
              <a:t>5</a:t>
            </a:fld>
            <a:endParaRPr lang="en-CA" sz="1400" b="0" strike="noStrike" spc="-1">
              <a:latin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PlaceHolder 1"/>
          <p:cNvSpPr>
            <a:spLocks noGrp="1" noRot="1" noChangeAspect="1"/>
          </p:cNvSpPr>
          <p:nvPr>
            <p:ph type="sldImg"/>
          </p:nvPr>
        </p:nvSpPr>
        <p:spPr>
          <a:xfrm>
            <a:off x="407988" y="706438"/>
            <a:ext cx="6191250" cy="3482975"/>
          </a:xfrm>
          <a:prstGeom prst="rect">
            <a:avLst/>
          </a:prstGeom>
          <a:ln w="0">
            <a:noFill/>
          </a:ln>
        </p:spPr>
      </p:sp>
      <p:sp>
        <p:nvSpPr>
          <p:cNvPr id="824"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Once the JSON is all retrieved, it compiles the hits from the tokens and filters the results...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PlaceHolder 1"/>
          <p:cNvSpPr>
            <a:spLocks noGrp="1" noRot="1" noChangeAspect="1"/>
          </p:cNvSpPr>
          <p:nvPr>
            <p:ph type="sldImg"/>
          </p:nvPr>
        </p:nvSpPr>
        <p:spPr>
          <a:xfrm>
            <a:off x="407988" y="706438"/>
            <a:ext cx="6191250" cy="3482975"/>
          </a:xfrm>
          <a:prstGeom prst="rect">
            <a:avLst/>
          </a:prstGeom>
          <a:ln w="0">
            <a:noFill/>
          </a:ln>
        </p:spPr>
      </p:sp>
      <p:sp>
        <p:nvSpPr>
          <p:cNvPr id="826" name="PlaceHolder 2"/>
          <p:cNvSpPr>
            <a:spLocks noGrp="1"/>
          </p:cNvSpPr>
          <p:nvPr>
            <p:ph type="body"/>
          </p:nvPr>
        </p:nvSpPr>
        <p:spPr>
          <a:xfrm>
            <a:off x="700920" y="4415760"/>
            <a:ext cx="5606640" cy="418176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...and it displays the results for the user, providing keyword-in-context matches if it's been configured to do that.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PlaceHolder 1"/>
          <p:cNvSpPr>
            <a:spLocks noGrp="1" noRot="1" noChangeAspect="1"/>
          </p:cNvSpPr>
          <p:nvPr>
            <p:ph type="sldImg"/>
          </p:nvPr>
        </p:nvSpPr>
        <p:spPr>
          <a:xfrm>
            <a:off x="533400" y="763588"/>
            <a:ext cx="6704013" cy="3771900"/>
          </a:xfrm>
          <a:prstGeom prst="rect">
            <a:avLst/>
          </a:prstGeom>
          <a:ln w="0">
            <a:noFill/>
          </a:ln>
        </p:spPr>
      </p:sp>
      <p:sp>
        <p:nvSpPr>
          <p:cNvPr id="769"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216000">
              <a:lnSpc>
                <a:spcPct val="100000"/>
              </a:lnSpc>
              <a:buNone/>
            </a:pPr>
            <a:r>
              <a:rPr lang="en-CA" sz="2000" b="0" strike="noStrike" spc="-1">
                <a:latin typeface="Arial"/>
              </a:rPr>
              <a:t>JJ</a:t>
            </a:r>
          </a:p>
        </p:txBody>
      </p:sp>
      <p:sp>
        <p:nvSpPr>
          <p:cNvPr id="770" name="PlaceHolder 3"/>
          <p:cNvSpPr>
            <a:spLocks noGrp="1"/>
          </p:cNvSpPr>
          <p:nvPr>
            <p:ph type="sldNum" idx="34"/>
          </p:nvPr>
        </p:nvSpPr>
        <p:spPr>
          <a:xfrm>
            <a:off x="4399200" y="9555480"/>
            <a:ext cx="3372480" cy="502200"/>
          </a:xfrm>
          <a:prstGeom prst="rect">
            <a:avLst/>
          </a:prstGeom>
          <a:noFill/>
          <a:ln w="0">
            <a:noFill/>
          </a:ln>
        </p:spPr>
        <p:txBody>
          <a:bodyPr lIns="0" tIns="0" rIns="0" bIns="0" anchor="b">
            <a:noAutofit/>
          </a:bodyPr>
          <a:lstStyle>
            <a:lvl1pPr algn="r">
              <a:lnSpc>
                <a:spcPct val="100000"/>
              </a:lnSpc>
              <a:buNone/>
              <a:defRPr lang="en-CA" sz="1400" b="0" strike="noStrike" spc="-1">
                <a:latin typeface="Times New Roman"/>
              </a:defRPr>
            </a:lvl1pPr>
          </a:lstStyle>
          <a:p>
            <a:pPr algn="r">
              <a:lnSpc>
                <a:spcPct val="100000"/>
              </a:lnSpc>
              <a:buNone/>
            </a:pPr>
            <a:fld id="{49827B1E-389F-4BB0-9159-79CCD94FFE8F}" type="slidenum">
              <a:rPr lang="en-CA" sz="1400" b="0" strike="noStrike" spc="-1">
                <a:latin typeface="Times New Roman"/>
              </a:rPr>
              <a:t>24</a:t>
            </a:fld>
            <a:endParaRPr lang="en-CA" sz="14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noRot="1" noChangeAspect="1"/>
          </p:cNvSpPr>
          <p:nvPr>
            <p:ph type="sldImg"/>
          </p:nvPr>
        </p:nvSpPr>
        <p:spPr>
          <a:xfrm>
            <a:off x="406400" y="696913"/>
            <a:ext cx="6197600" cy="3486150"/>
          </a:xfrm>
          <a:prstGeom prst="rect">
            <a:avLst/>
          </a:prstGeom>
          <a:ln w="0">
            <a:noFill/>
          </a:ln>
        </p:spPr>
      </p:sp>
      <p:sp>
        <p:nvSpPr>
          <p:cNvPr id="772"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1516 (NYPL), 1551, 1556</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PlaceHolder 1"/>
          <p:cNvSpPr>
            <a:spLocks noGrp="1" noRot="1" noChangeAspect="1"/>
          </p:cNvSpPr>
          <p:nvPr>
            <p:ph type="sldImg"/>
          </p:nvPr>
        </p:nvSpPr>
        <p:spPr>
          <a:xfrm>
            <a:off x="406400" y="696913"/>
            <a:ext cx="6197600" cy="3486150"/>
          </a:xfrm>
          <a:prstGeom prst="rect">
            <a:avLst/>
          </a:prstGeom>
          <a:ln w="0">
            <a:noFill/>
          </a:ln>
        </p:spPr>
      </p:sp>
      <p:sp>
        <p:nvSpPr>
          <p:cNvPr id="774"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Hand over to Martin at the end of this slide.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PlaceHolder 1"/>
          <p:cNvSpPr>
            <a:spLocks noGrp="1" noRot="1" noChangeAspect="1"/>
          </p:cNvSpPr>
          <p:nvPr>
            <p:ph type="sldImg"/>
          </p:nvPr>
        </p:nvSpPr>
        <p:spPr>
          <a:xfrm>
            <a:off x="406400" y="696913"/>
            <a:ext cx="6197600" cy="3486150"/>
          </a:xfrm>
          <a:prstGeom prst="rect">
            <a:avLst/>
          </a:prstGeom>
          <a:ln w="0">
            <a:noFill/>
          </a:ln>
        </p:spPr>
      </p:sp>
      <p:sp>
        <p:nvSpPr>
          <p:cNvPr id="776"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Mention the WikiBooks edition of </a:t>
            </a:r>
            <a:r>
              <a:rPr lang="en-CA" sz="1000" b="0" i="1" strike="noStrike" spc="-1">
                <a:latin typeface="Arial"/>
              </a:rPr>
              <a:t>The Devonshire Manuscript</a:t>
            </a:r>
            <a:r>
              <a:rPr lang="en-CA" sz="1000" b="0" strike="noStrike" spc="-1">
                <a:latin typeface="Arial"/>
              </a:rP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406400" y="696913"/>
            <a:ext cx="6197600" cy="3486150"/>
          </a:xfrm>
          <a:prstGeom prst="rect">
            <a:avLst/>
          </a:prstGeom>
          <a:ln w="0">
            <a:noFill/>
          </a:ln>
        </p:spPr>
      </p:sp>
      <p:sp>
        <p:nvSpPr>
          <p:cNvPr id="778"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spcBef>
                <a:spcPts val="329"/>
              </a:spcBef>
              <a:buNone/>
              <a:tabLst>
                <a:tab pos="0" algn="l"/>
              </a:tabLst>
            </a:pPr>
            <a:endParaRPr lang="en-CA" sz="1300" b="0" strike="noStrike" spc="-1">
              <a:latin typeface="Arial"/>
            </a:endParaRP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PlaceHolder 1"/>
          <p:cNvSpPr>
            <a:spLocks noGrp="1" noRot="1" noChangeAspect="1"/>
          </p:cNvSpPr>
          <p:nvPr>
            <p:ph type="sldImg"/>
          </p:nvPr>
        </p:nvSpPr>
        <p:spPr>
          <a:xfrm>
            <a:off x="406400" y="696913"/>
            <a:ext cx="6196013" cy="3484562"/>
          </a:xfrm>
          <a:prstGeom prst="rect">
            <a:avLst/>
          </a:prstGeom>
          <a:ln w="0">
            <a:noFill/>
          </a:ln>
        </p:spPr>
      </p:sp>
      <p:sp>
        <p:nvSpPr>
          <p:cNvPr id="780" name="PlaceHolder 2"/>
          <p:cNvSpPr>
            <a:spLocks noGrp="1"/>
          </p:cNvSpPr>
          <p:nvPr>
            <p:ph type="body"/>
          </p:nvPr>
        </p:nvSpPr>
        <p:spPr>
          <a:xfrm>
            <a:off x="700920" y="4415760"/>
            <a:ext cx="5605920" cy="418104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600" b="0" strike="noStrike" spc="-1">
                <a:solidFill>
                  <a:srgbClr val="000000"/>
                </a:solidFill>
                <a:latin typeface="Arial"/>
              </a:rPr>
              <a:t>e.g., all documents are “published,” all content is “complete”</a:t>
            </a:r>
            <a:endParaRPr lang="en-CA" sz="1600" b="0" strike="noStrike" spc="-1">
              <a:latin typeface="Arial"/>
            </a:endParaRP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42761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637359" y="549275"/>
            <a:ext cx="4997004" cy="1442085"/>
          </a:xfrm>
          <a:prstGeom prst="rect">
            <a:avLst/>
          </a:prstGeom>
        </p:spPr>
        <p:txBody>
          <a:bodyPr/>
          <a:lstStyle/>
          <a:p>
            <a:r>
              <a:rPr lang="en-US" dirty="0"/>
              <a:t>Click to </a:t>
            </a:r>
            <a:br>
              <a:rPr lang="en-US" dirty="0"/>
            </a:br>
            <a:r>
              <a:rPr lang="en-US" dirty="0"/>
              <a:t>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5">
            <a:extLst>
              <a:ext uri="{FF2B5EF4-FFF2-40B4-BE49-F238E27FC236}">
                <a16:creationId xmlns:a16="http://schemas.microsoft.com/office/drawing/2014/main" id="{6A4E5D6C-FE4E-5547-A367-93C8931E4D03}"/>
              </a:ext>
            </a:extLst>
          </p:cNvPr>
          <p:cNvSpPr>
            <a:spLocks noGrp="1"/>
          </p:cNvSpPr>
          <p:nvPr>
            <p:ph type="pic" sz="quarter" idx="10" hasCustomPrompt="1"/>
          </p:nvPr>
        </p:nvSpPr>
        <p:spPr>
          <a:xfrm>
            <a:off x="6230776" y="0"/>
            <a:ext cx="5961225"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701018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98939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203E-DECD-6B44-8FD0-F8EE956122D8}"/>
              </a:ext>
            </a:extLst>
          </p:cNvPr>
          <p:cNvSpPr>
            <a:spLocks noGrp="1"/>
          </p:cNvSpPr>
          <p:nvPr>
            <p:ph type="ctrTitle" hasCustomPrompt="1"/>
          </p:nvPr>
        </p:nvSpPr>
        <p:spPr>
          <a:xfrm>
            <a:off x="575734" y="3510280"/>
            <a:ext cx="11040533" cy="532640"/>
          </a:xfrm>
          <a:prstGeom prst="rect">
            <a:avLst/>
          </a:prstGeom>
        </p:spPr>
        <p:txBody>
          <a:bodyPr anchor="t"/>
          <a:lstStyle>
            <a:lvl1pPr algn="ctr">
              <a:defRPr sz="5333" b="0" i="0">
                <a:latin typeface="+mj-lt"/>
                <a:cs typeface="Calibri Light" panose="020F0302020204030204" pitchFamily="34" charset="0"/>
              </a:defRPr>
            </a:lvl1pPr>
          </a:lstStyle>
          <a:p>
            <a:r>
              <a:rPr lang="en-US" dirty="0"/>
              <a:t>Click to edit title</a:t>
            </a:r>
          </a:p>
        </p:txBody>
      </p:sp>
    </p:spTree>
    <p:extLst>
      <p:ext uri="{BB962C8B-B14F-4D97-AF65-F5344CB8AC3E}">
        <p14:creationId xmlns:p14="http://schemas.microsoft.com/office/powerpoint/2010/main" val="373152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575734" y="1785869"/>
            <a:ext cx="11040533" cy="4099543"/>
          </a:xfrm>
          <a:prstGeom prst="rect">
            <a:avLst/>
          </a:prstGeo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29984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75734" y="549276"/>
            <a:ext cx="11040276"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592223"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5" name="Content Placeholder 2">
            <a:extLst>
              <a:ext uri="{FF2B5EF4-FFF2-40B4-BE49-F238E27FC236}">
                <a16:creationId xmlns:a16="http://schemas.microsoft.com/office/drawing/2014/main" id="{FFA99113-DED1-9A4C-9E5D-65CA14CD0B63}"/>
              </a:ext>
            </a:extLst>
          </p:cNvPr>
          <p:cNvSpPr>
            <a:spLocks noGrp="1"/>
          </p:cNvSpPr>
          <p:nvPr>
            <p:ph sz="half" idx="10" hasCustomPrompt="1"/>
          </p:nvPr>
        </p:nvSpPr>
        <p:spPr>
          <a:xfrm>
            <a:off x="6624267"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extLst>
      <p:ext uri="{BB962C8B-B14F-4D97-AF65-F5344CB8AC3E}">
        <p14:creationId xmlns:p14="http://schemas.microsoft.com/office/powerpoint/2010/main" val="30933941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EFA834A-D1E4-461F-98E6-A412502F7DBA}" type="slidenum">
              <a:t>‹#›</a:t>
            </a:fld>
            <a:endParaRPr/>
          </a:p>
        </p:txBody>
      </p:sp>
    </p:spTree>
    <p:extLst>
      <p:ext uri="{BB962C8B-B14F-4D97-AF65-F5344CB8AC3E}">
        <p14:creationId xmlns:p14="http://schemas.microsoft.com/office/powerpoint/2010/main" val="2486968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8" y="549276"/>
            <a:ext cx="105621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3276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18" y="549276"/>
            <a:ext cx="105621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10239"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557635"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2693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7" y="549276"/>
            <a:ext cx="103208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95965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21" y="549276"/>
            <a:ext cx="103208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31313"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332732"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06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203E-DECD-6B44-8FD0-F8EE956122D8}"/>
              </a:ext>
            </a:extLst>
          </p:cNvPr>
          <p:cNvSpPr>
            <a:spLocks noGrp="1"/>
          </p:cNvSpPr>
          <p:nvPr>
            <p:ph type="ctrTitle" hasCustomPrompt="1"/>
          </p:nvPr>
        </p:nvSpPr>
        <p:spPr>
          <a:xfrm>
            <a:off x="575734" y="3510280"/>
            <a:ext cx="11040533" cy="532640"/>
          </a:xfrm>
          <a:prstGeom prst="rect">
            <a:avLst/>
          </a:prstGeom>
        </p:spPr>
        <p:txBody>
          <a:bodyPr anchor="t"/>
          <a:lstStyle>
            <a:lvl1pPr algn="ctr">
              <a:defRPr sz="5333" b="0" i="0">
                <a:latin typeface="+mj-lt"/>
                <a:cs typeface="Calibri Light" panose="020F0302020204030204" pitchFamily="34" charset="0"/>
              </a:defRPr>
            </a:lvl1pPr>
          </a:lstStyle>
          <a:p>
            <a:r>
              <a:rPr lang="en-US" dirty="0"/>
              <a:t>Click to edit title</a:t>
            </a:r>
          </a:p>
        </p:txBody>
      </p:sp>
    </p:spTree>
    <p:extLst>
      <p:ext uri="{BB962C8B-B14F-4D97-AF65-F5344CB8AC3E}">
        <p14:creationId xmlns:p14="http://schemas.microsoft.com/office/powerpoint/2010/main" val="8105929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637359" y="549275"/>
            <a:ext cx="4997004" cy="1442085"/>
          </a:xfrm>
          <a:prstGeom prst="rect">
            <a:avLst/>
          </a:prstGeom>
        </p:spPr>
        <p:txBody>
          <a:bodyPr/>
          <a:lstStyle/>
          <a:p>
            <a:r>
              <a:rPr lang="en-US" dirty="0"/>
              <a:t>Click to </a:t>
            </a:r>
            <a:br>
              <a:rPr lang="en-US" dirty="0"/>
            </a:br>
            <a:r>
              <a:rPr lang="en-US" dirty="0"/>
              <a:t>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5">
            <a:extLst>
              <a:ext uri="{FF2B5EF4-FFF2-40B4-BE49-F238E27FC236}">
                <a16:creationId xmlns:a16="http://schemas.microsoft.com/office/drawing/2014/main" id="{6A4E5D6C-FE4E-5547-A367-93C8931E4D03}"/>
              </a:ext>
            </a:extLst>
          </p:cNvPr>
          <p:cNvSpPr>
            <a:spLocks noGrp="1"/>
          </p:cNvSpPr>
          <p:nvPr>
            <p:ph type="pic" sz="quarter" idx="10" hasCustomPrompt="1"/>
          </p:nvPr>
        </p:nvSpPr>
        <p:spPr>
          <a:xfrm>
            <a:off x="6230776" y="0"/>
            <a:ext cx="5961225"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4113296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5298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203E-DECD-6B44-8FD0-F8EE956122D8}"/>
              </a:ext>
            </a:extLst>
          </p:cNvPr>
          <p:cNvSpPr>
            <a:spLocks noGrp="1"/>
          </p:cNvSpPr>
          <p:nvPr>
            <p:ph type="ctrTitle" hasCustomPrompt="1"/>
          </p:nvPr>
        </p:nvSpPr>
        <p:spPr>
          <a:xfrm>
            <a:off x="575734" y="3510280"/>
            <a:ext cx="11040533" cy="532640"/>
          </a:xfrm>
          <a:prstGeom prst="rect">
            <a:avLst/>
          </a:prstGeom>
        </p:spPr>
        <p:txBody>
          <a:bodyPr anchor="t"/>
          <a:lstStyle>
            <a:lvl1pPr algn="ctr">
              <a:defRPr sz="5333" b="0" i="0">
                <a:latin typeface="+mj-lt"/>
                <a:cs typeface="Calibri Light" panose="020F0302020204030204" pitchFamily="34" charset="0"/>
              </a:defRPr>
            </a:lvl1pPr>
          </a:lstStyle>
          <a:p>
            <a:r>
              <a:rPr lang="en-US" dirty="0"/>
              <a:t>Click to edit title</a:t>
            </a:r>
          </a:p>
        </p:txBody>
      </p:sp>
    </p:spTree>
    <p:extLst>
      <p:ext uri="{BB962C8B-B14F-4D97-AF65-F5344CB8AC3E}">
        <p14:creationId xmlns:p14="http://schemas.microsoft.com/office/powerpoint/2010/main" val="1567577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575734" y="1785869"/>
            <a:ext cx="11040533" cy="4099543"/>
          </a:xfrm>
          <a:prstGeom prst="rect">
            <a:avLst/>
          </a:prstGeo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0856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75734" y="549276"/>
            <a:ext cx="11040276"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592223"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5" name="Content Placeholder 2">
            <a:extLst>
              <a:ext uri="{FF2B5EF4-FFF2-40B4-BE49-F238E27FC236}">
                <a16:creationId xmlns:a16="http://schemas.microsoft.com/office/drawing/2014/main" id="{FFA99113-DED1-9A4C-9E5D-65CA14CD0B63}"/>
              </a:ext>
            </a:extLst>
          </p:cNvPr>
          <p:cNvSpPr>
            <a:spLocks noGrp="1"/>
          </p:cNvSpPr>
          <p:nvPr>
            <p:ph sz="half" idx="10" hasCustomPrompt="1"/>
          </p:nvPr>
        </p:nvSpPr>
        <p:spPr>
          <a:xfrm>
            <a:off x="6624267"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extLst>
      <p:ext uri="{BB962C8B-B14F-4D97-AF65-F5344CB8AC3E}">
        <p14:creationId xmlns:p14="http://schemas.microsoft.com/office/powerpoint/2010/main" val="1070366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0"/>
            <a:ext cx="12192000" cy="6527800"/>
          </a:xfrm>
          <a:prstGeom prst="rect">
            <a:avLst/>
          </a:prstGeo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981527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0"/>
            <a:ext cx="7488000" cy="6527800"/>
          </a:xfrm>
          <a:prstGeom prst="rect">
            <a:avLst/>
          </a:prstGeo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680000" y="0"/>
            <a:ext cx="4512000" cy="3168000"/>
          </a:xfrm>
          <a:prstGeom prst="rect">
            <a:avLst/>
          </a:prstGeo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5" name="Picture Placeholder 4">
            <a:extLst>
              <a:ext uri="{FF2B5EF4-FFF2-40B4-BE49-F238E27FC236}">
                <a16:creationId xmlns:a16="http://schemas.microsoft.com/office/drawing/2014/main" id="{5527F89C-5E29-384B-85F8-6FD29D91382B}"/>
              </a:ext>
            </a:extLst>
          </p:cNvPr>
          <p:cNvSpPr>
            <a:spLocks noGrp="1"/>
          </p:cNvSpPr>
          <p:nvPr>
            <p:ph type="pic" sz="quarter" idx="12" hasCustomPrompt="1"/>
          </p:nvPr>
        </p:nvSpPr>
        <p:spPr>
          <a:xfrm>
            <a:off x="7685616" y="3339471"/>
            <a:ext cx="4512000" cy="3168000"/>
          </a:xfrm>
          <a:prstGeom prst="rect">
            <a:avLst/>
          </a:prstGeom>
        </p:spPr>
        <p:txBody>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a:p>
            <a:endParaRPr lang="en-US" dirty="0"/>
          </a:p>
        </p:txBody>
      </p:sp>
    </p:spTree>
    <p:extLst>
      <p:ext uri="{BB962C8B-B14F-4D97-AF65-F5344CB8AC3E}">
        <p14:creationId xmlns:p14="http://schemas.microsoft.com/office/powerpoint/2010/main" val="3479094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EFA834A-D1E4-461F-98E6-A412502F7DBA}" type="slidenum">
              <a:t>‹#›</a:t>
            </a:fld>
            <a:endParaRPr/>
          </a:p>
        </p:txBody>
      </p:sp>
    </p:spTree>
    <p:extLst>
      <p:ext uri="{BB962C8B-B14F-4D97-AF65-F5344CB8AC3E}">
        <p14:creationId xmlns:p14="http://schemas.microsoft.com/office/powerpoint/2010/main" val="1481772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575734" y="1785868"/>
            <a:ext cx="11040533" cy="3958227"/>
          </a:xfrm>
        </p:spPr>
        <p:txBody>
          <a:bodyPr/>
          <a:lstStyle>
            <a:lvl2pPr marL="533387" indent="-218012">
              <a:tabLst/>
              <a:defRPr sz="2667"/>
            </a:lvl2pPr>
            <a:lvl3pPr>
              <a:defRPr sz="2400"/>
            </a:lvl3pPr>
            <a:lvl4pPr>
              <a:defRPr sz="2133"/>
            </a:lvl4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826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92225" y="550334"/>
            <a:ext cx="11024043"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592224" y="1781237"/>
            <a:ext cx="5040000" cy="3780027"/>
          </a:xfrm>
        </p:spPr>
        <p:txBody>
          <a:bodyPr/>
          <a:lstStyle>
            <a:lvl1pPr marL="0" marR="0" indent="0" algn="l" defTabSz="685783" rtl="0" eaLnBrk="1" fontAlgn="auto" latinLnBrk="0" hangingPunct="1">
              <a:lnSpc>
                <a:spcPct val="90000"/>
              </a:lnSpc>
              <a:spcBef>
                <a:spcPts val="751"/>
              </a:spcBef>
              <a:spcAft>
                <a:spcPts val="0"/>
              </a:spcAft>
              <a:buClrTx/>
              <a:buSzPct val="85000"/>
              <a:buFontTx/>
              <a:buNone/>
              <a:tabLst/>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lvl5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5" name="Content Placeholder 2">
            <a:extLst>
              <a:ext uri="{FF2B5EF4-FFF2-40B4-BE49-F238E27FC236}">
                <a16:creationId xmlns:a16="http://schemas.microsoft.com/office/drawing/2014/main" id="{E1249DF0-0F34-DA41-87E9-5C93AC155828}"/>
              </a:ext>
            </a:extLst>
          </p:cNvPr>
          <p:cNvSpPr>
            <a:spLocks noGrp="1"/>
          </p:cNvSpPr>
          <p:nvPr>
            <p:ph sz="half" idx="10" hasCustomPrompt="1"/>
          </p:nvPr>
        </p:nvSpPr>
        <p:spPr>
          <a:xfrm>
            <a:off x="6576113" y="1781237"/>
            <a:ext cx="5040000" cy="378002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308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575734" y="1785869"/>
            <a:ext cx="11040533" cy="4099543"/>
          </a:xfrm>
          <a:prstGeom prst="rect">
            <a:avLst/>
          </a:prstGeo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14277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2"/>
            <a:ext cx="12192000" cy="6010441"/>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3266832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7488000" cy="5989372"/>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627845" y="0"/>
            <a:ext cx="4560000" cy="292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7636357" y="3061372"/>
            <a:ext cx="4560000" cy="292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29903735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575734" y="1785869"/>
            <a:ext cx="11040533" cy="372192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84622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75734" y="549276"/>
            <a:ext cx="11037239"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602917" y="1772358"/>
            <a:ext cx="5040000" cy="376751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599079" y="1772359"/>
            <a:ext cx="5040000" cy="376751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8122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12192000" cy="5999747"/>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2875523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7488000" cy="5971617"/>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664451" y="0"/>
            <a:ext cx="4512000" cy="292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7648902" y="3043616"/>
            <a:ext cx="4527549" cy="292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2431523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8" y="549276"/>
            <a:ext cx="105621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3456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18" y="549276"/>
            <a:ext cx="105621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10239"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557635"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54574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485312" y="0"/>
            <a:ext cx="11706688"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2048937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473477" y="-1"/>
            <a:ext cx="7014524" cy="6858001"/>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664451" y="-3"/>
            <a:ext cx="4512000" cy="334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7660739" y="3504369"/>
            <a:ext cx="4527549" cy="3348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349684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75734" y="549276"/>
            <a:ext cx="11040276" cy="684213"/>
          </a:xfrm>
          <a:prstGeom prst="rect">
            <a:avLst/>
          </a:prstGeom>
        </p:spPr>
        <p:txBody>
          <a:bodyPr/>
          <a:lstStyle>
            <a:lvl1pPr>
              <a:lnSpc>
                <a:spcPts val="5467"/>
              </a:lnSpc>
              <a:defRPr/>
            </a:lvl1p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592223"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5" name="Content Placeholder 2">
            <a:extLst>
              <a:ext uri="{FF2B5EF4-FFF2-40B4-BE49-F238E27FC236}">
                <a16:creationId xmlns:a16="http://schemas.microsoft.com/office/drawing/2014/main" id="{FFA99113-DED1-9A4C-9E5D-65CA14CD0B63}"/>
              </a:ext>
            </a:extLst>
          </p:cNvPr>
          <p:cNvSpPr>
            <a:spLocks noGrp="1"/>
          </p:cNvSpPr>
          <p:nvPr>
            <p:ph sz="half" idx="10" hasCustomPrompt="1"/>
          </p:nvPr>
        </p:nvSpPr>
        <p:spPr>
          <a:xfrm>
            <a:off x="6624267" y="1775931"/>
            <a:ext cx="4992000" cy="4137853"/>
          </a:xfrm>
          <a:prstGeom prst="rect">
            <a:avLst/>
          </a:prstGeom>
        </p:spPr>
        <p:txBody>
          <a:bodyPr/>
          <a:lstStyle>
            <a:lvl1pPr>
              <a:defRPr sz="3200"/>
            </a:lvl1pPr>
            <a:lvl2pPr>
              <a:defRPr sz="2667"/>
            </a:lvl2pPr>
            <a:lvl3pPr>
              <a:defRPr sz="2400"/>
            </a:lvl3pPr>
            <a:lvl5pPr>
              <a:defRPr sz="1867"/>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extLst>
      <p:ext uri="{BB962C8B-B14F-4D97-AF65-F5344CB8AC3E}">
        <p14:creationId xmlns:p14="http://schemas.microsoft.com/office/powerpoint/2010/main" val="42475335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7" y="549276"/>
            <a:ext cx="103208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2535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21" y="549276"/>
            <a:ext cx="103208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31313"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332732"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58006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4" y="0"/>
            <a:ext cx="11774909"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25873316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7" y="-1"/>
            <a:ext cx="7101312" cy="6858001"/>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7233748" y="-3"/>
            <a:ext cx="4512000" cy="3360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7208647" y="3484491"/>
            <a:ext cx="4527549" cy="3360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4006127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637359" y="549275"/>
            <a:ext cx="4997004" cy="942175"/>
          </a:xfrm>
          <a:prstGeom prst="rect">
            <a:avLst/>
          </a:prstGeom>
        </p:spPr>
        <p:txBody>
          <a:bodyPr/>
          <a:lstStyle/>
          <a:p>
            <a:r>
              <a:rPr lang="en-US" dirty="0"/>
              <a:t>Click to </a:t>
            </a:r>
            <a:br>
              <a:rPr lang="en-US" dirty="0"/>
            </a:br>
            <a:r>
              <a:rPr lang="en-US" dirty="0"/>
              <a:t>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5">
            <a:extLst>
              <a:ext uri="{FF2B5EF4-FFF2-40B4-BE49-F238E27FC236}">
                <a16:creationId xmlns:a16="http://schemas.microsoft.com/office/drawing/2014/main" id="{6A4E5D6C-FE4E-5547-A367-93C8931E4D03}"/>
              </a:ext>
            </a:extLst>
          </p:cNvPr>
          <p:cNvSpPr>
            <a:spLocks noGrp="1"/>
          </p:cNvSpPr>
          <p:nvPr>
            <p:ph type="pic" sz="quarter" idx="10" hasCustomPrompt="1"/>
          </p:nvPr>
        </p:nvSpPr>
        <p:spPr>
          <a:xfrm>
            <a:off x="6230776" y="0"/>
            <a:ext cx="5961225" cy="6858000"/>
          </a:xfrm>
        </p:spPr>
        <p:txBody>
          <a:bodyPr>
            <a:normAutofit/>
          </a:bodyPr>
          <a:lstStyle>
            <a:lvl1pPr>
              <a:defRPr sz="16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7340574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11834" y="-1"/>
            <a:ext cx="5987913" cy="6858001"/>
          </a:xfrm>
        </p:spPr>
        <p:txBody>
          <a:bodyPr>
            <a:normAutofit/>
          </a:bodyPr>
          <a:lstStyle>
            <a:lvl1pPr>
              <a:defRPr sz="16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6247449" y="-3"/>
            <a:ext cx="5952000" cy="3384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6243737" y="3484491"/>
            <a:ext cx="5952000" cy="3384000"/>
          </a:xfrm>
        </p:spPr>
        <p:txBody>
          <a:bodyPr>
            <a:normAutofit/>
          </a:bodyPr>
          <a:lstStyle>
            <a:lvl1pPr marL="0" marR="0" indent="0" algn="l" defTabSz="685783" rtl="0" eaLnBrk="1" fontAlgn="auto" latinLnBrk="0" hangingPunct="1">
              <a:lnSpc>
                <a:spcPct val="90000"/>
              </a:lnSpc>
              <a:spcBef>
                <a:spcPts val="751"/>
              </a:spcBef>
              <a:spcAft>
                <a:spcPts val="0"/>
              </a:spcAft>
              <a:buClrTx/>
              <a:buSzPct val="85000"/>
              <a:buFontTx/>
              <a:buNone/>
              <a:tabLst/>
              <a:defRPr sz="1600">
                <a:solidFill>
                  <a:schemeClr val="bg1">
                    <a:lumMod val="65000"/>
                  </a:schemeClr>
                </a:solidFill>
              </a:defRPr>
            </a:lvl1p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3723156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575734" y="549276"/>
            <a:ext cx="11040533"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9104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575734" y="549276"/>
            <a:ext cx="11040533"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592224" y="1781235"/>
            <a:ext cx="5136000" cy="3660777"/>
          </a:xfr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481321" y="1781235"/>
            <a:ext cx="5136000" cy="3660777"/>
          </a:xfr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20658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1056218" y="1045771"/>
            <a:ext cx="10079565" cy="8074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1056218" y="2324101"/>
            <a:ext cx="10079567" cy="3488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08739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1056218" y="1033670"/>
            <a:ext cx="10075380"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1071589" y="2324101"/>
            <a:ext cx="4800000" cy="350023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331597" y="2324101"/>
            <a:ext cx="4800000" cy="350023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624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EFA834A-D1E4-461F-98E6-A412502F7DBA}" type="slidenum">
              <a:t>‹#›</a:t>
            </a:fld>
            <a:endParaRPr/>
          </a:p>
        </p:txBody>
      </p:sp>
    </p:spTree>
    <p:extLst>
      <p:ext uri="{BB962C8B-B14F-4D97-AF65-F5344CB8AC3E}">
        <p14:creationId xmlns:p14="http://schemas.microsoft.com/office/powerpoint/2010/main" val="2170239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8" y="549276"/>
            <a:ext cx="105621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98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18" y="549276"/>
            <a:ext cx="105621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10239"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557635"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48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814917" y="549276"/>
            <a:ext cx="10320867"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3970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814921" y="549276"/>
            <a:ext cx="10320865" cy="684213"/>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31313" y="1772357"/>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6332732" y="1772359"/>
            <a:ext cx="4800000" cy="4308845"/>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1727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2.jp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1.png"/><Relationship Id="rId5" Type="http://schemas.openxmlformats.org/officeDocument/2006/relationships/theme" Target="../theme/theme10.xml"/><Relationship Id="rId4" Type="http://schemas.openxmlformats.org/officeDocument/2006/relationships/slideLayout" Target="../slideLayouts/slideLayout3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2.jp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2.png"/><Relationship Id="rId5" Type="http://schemas.openxmlformats.org/officeDocument/2006/relationships/theme" Target="../theme/theme11.xml"/><Relationship Id="rId4" Type="http://schemas.openxmlformats.org/officeDocument/2006/relationships/slideLayout" Target="../slideLayouts/slideLayout3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2.jp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3.png"/><Relationship Id="rId5" Type="http://schemas.openxmlformats.org/officeDocument/2006/relationships/theme" Target="../theme/theme12.xml"/><Relationship Id="rId4" Type="http://schemas.openxmlformats.org/officeDocument/2006/relationships/slideLayout" Target="../slideLayouts/slideLayout3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image" Target="../media/image2.jp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theme" Target="../theme/theme13.xml"/><Relationship Id="rId4" Type="http://schemas.openxmlformats.org/officeDocument/2006/relationships/slideLayout" Target="../slideLayouts/slideLayout4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2.jpg"/><Relationship Id="rId4" Type="http://schemas.openxmlformats.org/officeDocument/2006/relationships/image" Target="../media/image15.png"/></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2.jpg"/><Relationship Id="rId4" Type="http://schemas.openxmlformats.org/officeDocument/2006/relationships/image" Target="../media/image16.pn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2.jpg"/><Relationship Id="rId4"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2.jpg"/><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2.jp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10.xml"/><Relationship Id="rId4" Type="http://schemas.openxmlformats.org/officeDocument/2006/relationships/image" Target="../media/image2.jp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5.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jpg"/><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2.jpg"/><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20.xml"/><Relationship Id="rId4" Type="http://schemas.openxmlformats.org/officeDocument/2006/relationships/image" Target="../media/image2.jp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image" Target="../media/image2.jpg"/><Relationship Id="rId4" Type="http://schemas.openxmlformats.org/officeDocument/2006/relationships/slideLayout" Target="../slideLayouts/slideLayout24.xml"/><Relationship Id="rId9"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575734" y="1785868"/>
            <a:ext cx="11040533" cy="3611080"/>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45355" y="6150715"/>
            <a:ext cx="1164535" cy="190867"/>
          </a:xfrm>
          <a:prstGeom prst="rect">
            <a:avLst/>
          </a:prstGeom>
        </p:spPr>
        <p:txBody>
          <a:bodyPr vert="horz" wrap="none" lIns="0" tIns="0" rIns="0" bIns="0" rtlCol="0" anchor="b" anchorCtr="0"/>
          <a:lstStyle>
            <a:lvl1pPr algn="r">
              <a:defRPr sz="100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36801" y="6150713"/>
            <a:ext cx="752060" cy="197307"/>
          </a:xfrm>
          <a:prstGeom prst="rect">
            <a:avLst/>
          </a:prstGeom>
        </p:spPr>
        <p:txBody>
          <a:bodyPr vert="horz" wrap="none" lIns="0" tIns="0" rIns="0" bIns="0" rtlCol="0" anchor="b"/>
          <a:lstStyle>
            <a:lvl1pPr algn="r">
              <a:defRPr sz="1000">
                <a:solidFill>
                  <a:schemeClr val="bg1"/>
                </a:solidFill>
              </a:defRPr>
            </a:lvl1pPr>
          </a:lstStyle>
          <a:p>
            <a:pPr algn="r">
              <a:lnSpc>
                <a:spcPct val="100000"/>
              </a:lnSpc>
              <a:buNone/>
            </a:pPr>
            <a:fld id="{3510150D-1050-4D52-A04B-88F13A441E6F}" type="slidenum">
              <a:rPr lang="en-US" sz="1200" b="0" strike="noStrike" spc="-1" smtClean="0">
                <a:solidFill>
                  <a:srgbClr val="004C65"/>
                </a:solidFill>
                <a:latin typeface="Arial"/>
                <a:ea typeface="DejaVu Sans"/>
              </a:rPr>
              <a:t>‹#›</a:t>
            </a:fld>
            <a:endParaRPr lang="en-CA" sz="1200" b="0" strike="noStrike" spc="-1">
              <a:latin typeface="Times New Roman"/>
            </a:endParaRPr>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8"/>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575734" y="598248"/>
            <a:ext cx="11040533" cy="635771"/>
          </a:xfrm>
          <a:prstGeom prst="rect">
            <a:avLst/>
          </a:prstGeom>
        </p:spPr>
        <p:txBody>
          <a:bodyPr vert="horz"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592224" y="6168471"/>
            <a:ext cx="7315201" cy="188261"/>
          </a:xfrm>
          <a:prstGeom prst="rect">
            <a:avLst/>
          </a:prstGeom>
        </p:spPr>
        <p:txBody>
          <a:bodyPr vert="horz" lIns="0" tIns="0" rIns="0" bIns="0" rtlCol="0" anchor="ctr"/>
          <a:lstStyle>
            <a:lvl1pPr algn="ctr">
              <a:defRPr sz="1000">
                <a:solidFill>
                  <a:schemeClr val="bg1"/>
                </a:solidFill>
              </a:defRPr>
            </a:lvl1pPr>
          </a:lstStyle>
          <a:p>
            <a:pPr algn="l"/>
            <a:r>
              <a:rPr lang="en-US" dirty="0"/>
              <a:t>Presentation name</a:t>
            </a:r>
          </a:p>
        </p:txBody>
      </p:sp>
    </p:spTree>
    <p:extLst>
      <p:ext uri="{BB962C8B-B14F-4D97-AF65-F5344CB8AC3E}">
        <p14:creationId xmlns:p14="http://schemas.microsoft.com/office/powerpoint/2010/main" val="3678125815"/>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Lst>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indent="0" algn="l" defTabSz="685783" rtl="0" eaLnBrk="1" latinLnBrk="0" hangingPunct="1">
        <a:lnSpc>
          <a:spcPct val="90000"/>
        </a:lnSpc>
        <a:spcBef>
          <a:spcPts val="751"/>
        </a:spcBef>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indent="-234945" algn="l" defTabSz="685783" rtl="0" eaLnBrk="1" latinLnBrk="0" hangingPunct="1">
        <a:lnSpc>
          <a:spcPct val="90000"/>
        </a:lnSpc>
        <a:spcBef>
          <a:spcPts val="375"/>
        </a:spcBef>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indent="-234945" algn="l" defTabSz="685783" rtl="0" eaLnBrk="1" latinLnBrk="0" hangingPunct="1">
        <a:lnSpc>
          <a:spcPct val="90000"/>
        </a:lnSpc>
        <a:spcBef>
          <a:spcPts val="375"/>
        </a:spcBef>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indent="-179913" algn="l" defTabSz="685783" rtl="0" eaLnBrk="1" latinLnBrk="0" hangingPunct="1">
        <a:lnSpc>
          <a:spcPct val="90000"/>
        </a:lnSpc>
        <a:spcBef>
          <a:spcPts val="375"/>
        </a:spcBef>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indent="-177796" algn="l" defTabSz="685783" rtl="0" eaLnBrk="1" latinLnBrk="0" hangingPunct="1">
        <a:lnSpc>
          <a:spcPct val="90000"/>
        </a:lnSpc>
        <a:spcBef>
          <a:spcPts val="375"/>
        </a:spcBef>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5491" y="1785868"/>
            <a:ext cx="10761595"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66745" y="5670697"/>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58190" y="5670696"/>
            <a:ext cx="752060" cy="197307"/>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7"/>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575733" y="554978"/>
            <a:ext cx="10761595"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02918" y="5699148"/>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3278191035"/>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Lst>
  <p:hf hdr="0"/>
  <p:txStyles>
    <p:titleStyle>
      <a:lvl1pPr algn="l" defTabSz="685783" rtl="0" eaLnBrk="1" latinLnBrk="0" hangingPunct="1">
        <a:lnSpc>
          <a:spcPts val="5467"/>
        </a:lnSpc>
        <a:spcBef>
          <a:spcPct val="0"/>
        </a:spcBef>
        <a:buNone/>
        <a:defRPr sz="5333" kern="1200" cap="all" baseline="0">
          <a:solidFill>
            <a:schemeClr val="tx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754">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02918" y="1785868"/>
            <a:ext cx="11013349"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77439" y="5681392"/>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68885" y="5681391"/>
            <a:ext cx="752060" cy="197307"/>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7"/>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02918" y="574857"/>
            <a:ext cx="11013349"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02918" y="5699148"/>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891349562"/>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Lst>
  <p:hf hdr="0"/>
  <p:txStyles>
    <p:titleStyle>
      <a:lvl1pPr algn="l" defTabSz="685783" rtl="0" eaLnBrk="1" latinLnBrk="0" hangingPunct="1">
        <a:lnSpc>
          <a:spcPts val="5467"/>
        </a:lnSpc>
        <a:spcBef>
          <a:spcPct val="0"/>
        </a:spcBef>
        <a:buNone/>
        <a:defRPr sz="5333" kern="1200" cap="all" baseline="0">
          <a:solidFill>
            <a:schemeClr val="tx2"/>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754">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8" y="1785868"/>
            <a:ext cx="10562165"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331462" y="6291564"/>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622907" y="6291563"/>
            <a:ext cx="752060" cy="197307"/>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7"/>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8" y="574857"/>
            <a:ext cx="105621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38514" y="6309320"/>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274438381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Lst>
  <p:hf hdr="0"/>
  <p:txStyles>
    <p:titleStyle>
      <a:lvl1pPr algn="l" defTabSz="685783" rtl="0" eaLnBrk="1" latinLnBrk="0" hangingPunct="1">
        <a:lnSpc>
          <a:spcPts val="5467"/>
        </a:lnSpc>
        <a:spcBef>
          <a:spcPct val="0"/>
        </a:spcBef>
        <a:buNone/>
        <a:defRPr sz="5333" kern="1200" cap="all" baseline="0">
          <a:solidFill>
            <a:schemeClr val="tx2"/>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375">
          <p15:clr>
            <a:srgbClr val="F26B43"/>
          </p15:clr>
        </p15:guide>
        <p15:guide id="7" orient="horz" pos="583">
          <p15:clr>
            <a:srgbClr val="F26B43"/>
          </p15:clr>
        </p15:guide>
        <p15:guide id="8" orient="horz" pos="83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7" y="1785869"/>
            <a:ext cx="10320867" cy="415773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106561" y="6308726"/>
            <a:ext cx="1164535" cy="173705"/>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398006" y="6315165"/>
            <a:ext cx="752060" cy="173705"/>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7"/>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9" y="557101"/>
            <a:ext cx="103208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14920" y="6308726"/>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309336715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Lst>
  <p:hf hdr="0"/>
  <p:txStyles>
    <p:titleStyle>
      <a:lvl1pPr algn="l" defTabSz="685783" rtl="0" eaLnBrk="1" latinLnBrk="0" hangingPunct="1">
        <a:lnSpc>
          <a:spcPts val="5467"/>
        </a:lnSpc>
        <a:spcBef>
          <a:spcPct val="0"/>
        </a:spcBef>
        <a:buNone/>
        <a:defRPr sz="5333" kern="1200" cap="all" baseline="0">
          <a:solidFill>
            <a:schemeClr val="tx2"/>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261">
          <p15:clr>
            <a:srgbClr val="F26B43"/>
          </p15:clr>
        </p15:guide>
        <p15:guide id="7" orient="horz" pos="583">
          <p15:clr>
            <a:srgbClr val="F26B43"/>
          </p15:clr>
        </p15:guide>
        <p15:guide id="8" orient="horz" pos="83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8514" y="2462785"/>
            <a:ext cx="4997004" cy="350709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88134" y="6319353"/>
            <a:ext cx="1164535" cy="190867"/>
          </a:xfrm>
          <a:prstGeom prst="rect">
            <a:avLst/>
          </a:prstGeom>
        </p:spPr>
        <p:txBody>
          <a:bodyPr vert="horz" wrap="none" lIns="0" tIns="0" rIns="0" bIns="0" rtlCol="0" anchor="t"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79579" y="6315757"/>
            <a:ext cx="752060" cy="173112"/>
          </a:xfrm>
          <a:prstGeom prst="rect">
            <a:avLst/>
          </a:prstGeom>
        </p:spPr>
        <p:txBody>
          <a:bodyPr vert="horz" wrap="none" lIns="0" tIns="0" rIns="0" bIns="0" rtlCol="0" anchor="t"/>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29207" y="548222"/>
            <a:ext cx="4986311" cy="1027287"/>
          </a:xfrm>
          <a:prstGeom prst="rect">
            <a:avLst/>
          </a:prstGeom>
        </p:spPr>
        <p:txBody>
          <a:bodyPr vert="horz" wrap="square" lIns="0" tIns="0" rIns="0" bIns="0" rtlCol="0" anchor="t">
            <a:noAutofit/>
          </a:bodyPr>
          <a:lstStyle/>
          <a:p>
            <a:r>
              <a:rPr lang="en-US" dirty="0"/>
              <a:t>Click to </a:t>
            </a:r>
            <a:br>
              <a:rPr lang="en-US" dirty="0"/>
            </a:br>
            <a:r>
              <a:rPr lang="en-US" dirty="0"/>
              <a:t>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24620" y="6309320"/>
            <a:ext cx="4986312" cy="190867"/>
          </a:xfrm>
          <a:prstGeom prst="rect">
            <a:avLst/>
          </a:prstGeom>
        </p:spPr>
        <p:txBody>
          <a:bodyPr vert="horz" lIns="0" tIns="0" rIns="0" bIns="0" rtlCol="0" anchor="t"/>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273586671"/>
      </p:ext>
    </p:extLst>
  </p:cSld>
  <p:clrMap bg1="lt1" tx1="dk1" bg2="lt2" tx2="dk2" accent1="accent1" accent2="accent2" accent3="accent3" accent4="accent4" accent5="accent5" accent6="accent6" hlink="hlink" folHlink="folHlink"/>
  <p:sldLayoutIdLst>
    <p:sldLayoutId id="2147483887" r:id="rId1"/>
    <p:sldLayoutId id="2147483888" r:id="rId2"/>
  </p:sldLayoutIdLst>
  <p:hf hdr="0"/>
  <p:txStyles>
    <p:titleStyle>
      <a:lvl1pPr algn="l" defTabSz="685783" rtl="0" eaLnBrk="1" latinLnBrk="0" hangingPunct="1">
        <a:lnSpc>
          <a:spcPts val="5467"/>
        </a:lnSpc>
        <a:spcBef>
          <a:spcPct val="0"/>
        </a:spcBef>
        <a:buNone/>
        <a:defRPr sz="5333" kern="1200" cap="all" baseline="0">
          <a:solidFill>
            <a:schemeClr val="tx2"/>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66">
          <p15:clr>
            <a:srgbClr val="F26B43"/>
          </p15:clr>
        </p15:guide>
        <p15:guide id="2" pos="2880">
          <p15:clr>
            <a:srgbClr val="F26B43"/>
          </p15:clr>
        </p15:guide>
        <p15:guide id="3" orient="horz" pos="260">
          <p15:clr>
            <a:srgbClr val="F26B43"/>
          </p15:clr>
        </p15:guide>
        <p15:guide id="4" orient="horz" pos="2981">
          <p15:clr>
            <a:srgbClr val="F26B43"/>
          </p15:clr>
        </p15:guide>
        <p15:guide id="5" pos="295">
          <p15:clr>
            <a:srgbClr val="F26B43"/>
          </p15:clr>
        </p15:guide>
        <p15:guide id="6" pos="5488">
          <p15:clr>
            <a:srgbClr val="F26B43"/>
          </p15:clr>
        </p15:guide>
        <p15:guide id="7" orient="horz" pos="583">
          <p15:clr>
            <a:srgbClr val="F26B43"/>
          </p15:clr>
        </p15:guide>
        <p15:guide id="8" orient="horz" pos="838">
          <p15:clr>
            <a:srgbClr val="F26B43"/>
          </p15:clr>
        </p15:guide>
        <p15:guide id="9" pos="2653">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575734" y="1785868"/>
            <a:ext cx="11040533"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8392603" y="5794409"/>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9684049" y="5794408"/>
            <a:ext cx="752060" cy="197307"/>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575734" y="574857"/>
            <a:ext cx="11040533"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575734" y="5829099"/>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2453147994"/>
      </p:ext>
    </p:extLst>
  </p:cSld>
  <p:clrMap bg1="lt1" tx1="dk1" bg2="lt2" tx2="dk2" accent1="accent1" accent2="accent2" accent3="accent3" accent4="accent4" accent5="accent5" accent6="accent6" hlink="hlink" folHlink="folHlink"/>
  <p:sldLayoutIdLst>
    <p:sldLayoutId id="2147483890" r:id="rId1"/>
    <p:sldLayoutId id="2147483891" r:id="rId2"/>
  </p:sldLayoutIdLst>
  <p:hf hdr="0"/>
  <p:txStyles>
    <p:titleStyle>
      <a:lvl1pPr algn="l" defTabSz="685783" rtl="0" eaLnBrk="1" latinLnBrk="0" hangingPunct="1">
        <a:lnSpc>
          <a:spcPts val="5467"/>
        </a:lnSpc>
        <a:spcBef>
          <a:spcPct val="0"/>
        </a:spcBef>
        <a:buNone/>
        <a:defRPr sz="5333" kern="1200" cap="all" baseline="0">
          <a:solidFill>
            <a:schemeClr val="tx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guide id="9" orient="horz" pos="281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1056217" y="2348992"/>
            <a:ext cx="10079568" cy="3341595"/>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106242" y="5971549"/>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397687" y="5971548"/>
            <a:ext cx="752060" cy="197307"/>
          </a:xfrm>
          <a:prstGeom prst="rect">
            <a:avLst/>
          </a:prstGeom>
        </p:spPr>
        <p:txBody>
          <a:bodyPr vert="horz" wrap="none" lIns="0" tIns="0" rIns="0" bIns="0" rtlCol="0" anchor="b"/>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1056219" y="1062483"/>
            <a:ext cx="10079568" cy="636157"/>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1094361" y="5989306"/>
            <a:ext cx="7315201" cy="188261"/>
          </a:xfrm>
          <a:prstGeom prst="rect">
            <a:avLst/>
          </a:prstGeom>
        </p:spPr>
        <p:txBody>
          <a:bodyPr vert="horz" lIns="0" tIns="0" rIns="0" bIns="0" rtlCol="0" anchor="ctr"/>
          <a:lstStyle>
            <a:lvl1pPr algn="ctr">
              <a:defRPr sz="1000">
                <a:solidFill>
                  <a:schemeClr val="tx2"/>
                </a:solidFill>
              </a:defRPr>
            </a:lvl1pPr>
          </a:lstStyle>
          <a:p>
            <a:pPr algn="l"/>
            <a:r>
              <a:rPr lang="en-US" dirty="0"/>
              <a:t>Presentation name</a:t>
            </a:r>
          </a:p>
        </p:txBody>
      </p:sp>
    </p:spTree>
    <p:extLst>
      <p:ext uri="{BB962C8B-B14F-4D97-AF65-F5344CB8AC3E}">
        <p14:creationId xmlns:p14="http://schemas.microsoft.com/office/powerpoint/2010/main" val="2686437473"/>
      </p:ext>
    </p:extLst>
  </p:cSld>
  <p:clrMap bg1="lt1" tx1="dk1" bg2="lt2" tx2="dk2" accent1="accent1" accent2="accent2" accent3="accent3" accent4="accent4" accent5="accent5" accent6="accent6" hlink="hlink" folHlink="folHlink"/>
  <p:sldLayoutIdLst>
    <p:sldLayoutId id="2147483893" r:id="rId1"/>
    <p:sldLayoutId id="2147483894" r:id="rId2"/>
  </p:sldLayoutIdLst>
  <p:hf hdr="0"/>
  <p:txStyles>
    <p:titleStyle>
      <a:lvl1pPr algn="l" defTabSz="685783" rtl="0" eaLnBrk="1" latinLnBrk="0" hangingPunct="1">
        <a:lnSpc>
          <a:spcPts val="5467"/>
        </a:lnSpc>
        <a:spcBef>
          <a:spcPct val="0"/>
        </a:spcBef>
        <a:buNone/>
        <a:defRPr sz="5333" kern="1200" cap="all" baseline="0">
          <a:solidFill>
            <a:schemeClr val="tx2"/>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486">
          <p15:clr>
            <a:srgbClr val="F26B43"/>
          </p15:clr>
        </p15:guide>
        <p15:guide id="4" orient="horz" pos="2890">
          <p15:clr>
            <a:srgbClr val="F26B43"/>
          </p15:clr>
        </p15:guide>
        <p15:guide id="5" pos="499">
          <p15:clr>
            <a:srgbClr val="F26B43"/>
          </p15:clr>
        </p15:guide>
        <p15:guide id="6" pos="5261">
          <p15:clr>
            <a:srgbClr val="F26B43"/>
          </p15:clr>
        </p15:guide>
        <p15:guide id="8" orient="horz" pos="109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8" y="1785868"/>
            <a:ext cx="10562165"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331462" y="6291564"/>
            <a:ext cx="1164535" cy="190867"/>
          </a:xfrm>
          <a:prstGeom prst="rect">
            <a:avLst/>
          </a:prstGeom>
        </p:spPr>
        <p:txBody>
          <a:bodyPr vert="horz" wrap="none" lIns="0" tIns="0" rIns="0" bIns="0" rtlCol="0" anchor="b" anchorCtr="0"/>
          <a:lstStyle>
            <a:lvl1pPr algn="r">
              <a:defRPr sz="100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622907" y="6291563"/>
            <a:ext cx="752060" cy="197307"/>
          </a:xfrm>
          <a:prstGeom prst="rect">
            <a:avLst/>
          </a:prstGeom>
        </p:spPr>
        <p:txBody>
          <a:bodyPr vert="horz" wrap="none" lIns="0" tIns="0" rIns="0" bIns="0" rtlCol="0" anchor="b"/>
          <a:lstStyle>
            <a:lvl1pPr algn="r">
              <a:defRPr sz="1000">
                <a:solidFill>
                  <a:schemeClr val="bg1"/>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8" y="574857"/>
            <a:ext cx="105621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38514" y="6309320"/>
            <a:ext cx="7315201" cy="188261"/>
          </a:xfrm>
          <a:prstGeom prst="rect">
            <a:avLst/>
          </a:prstGeom>
        </p:spPr>
        <p:txBody>
          <a:bodyPr vert="horz" lIns="0" tIns="0" rIns="0" bIns="0" rtlCol="0" anchor="ctr"/>
          <a:lstStyle>
            <a:lvl1pPr algn="ctr">
              <a:defRPr sz="1000">
                <a:solidFill>
                  <a:schemeClr val="bg1"/>
                </a:solidFill>
              </a:defRPr>
            </a:lvl1pPr>
          </a:lstStyle>
          <a:p>
            <a:pPr algn="l"/>
            <a:r>
              <a:rPr lang="en-US" dirty="0"/>
              <a:t>Presentation name</a:t>
            </a:r>
          </a:p>
        </p:txBody>
      </p:sp>
    </p:spTree>
    <p:extLst>
      <p:ext uri="{BB962C8B-B14F-4D97-AF65-F5344CB8AC3E}">
        <p14:creationId xmlns:p14="http://schemas.microsoft.com/office/powerpoint/2010/main" val="3021785200"/>
      </p:ext>
    </p:extLst>
  </p:cSld>
  <p:clrMap bg1="lt1" tx1="dk1" bg2="lt2" tx2="dk2" accent1="accent1" accent2="accent2" accent3="accent3" accent4="accent4" accent5="accent5" accent6="accent6" hlink="hlink" folHlink="folHlink"/>
  <p:sldLayoutIdLst>
    <p:sldLayoutId id="2147483837" r:id="rId1"/>
    <p:sldLayoutId id="2147483838" r:id="rId2"/>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375">
          <p15:clr>
            <a:srgbClr val="F26B43"/>
          </p15:clr>
        </p15:guide>
        <p15:guide id="7" orient="horz" pos="583">
          <p15:clr>
            <a:srgbClr val="F26B43"/>
          </p15:clr>
        </p15:guide>
        <p15:guide id="8" orient="horz" pos="83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7" y="1785869"/>
            <a:ext cx="10320867" cy="415773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106561" y="6308726"/>
            <a:ext cx="1164535" cy="173705"/>
          </a:xfrm>
          <a:prstGeom prst="rect">
            <a:avLst/>
          </a:prstGeom>
        </p:spPr>
        <p:txBody>
          <a:bodyPr vert="horz" wrap="none" lIns="0" tIns="0" rIns="0" bIns="0" rtlCol="0" anchor="b" anchorCtr="0"/>
          <a:lstStyle>
            <a:lvl1pPr algn="r">
              <a:defRPr sz="1000" baseline="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398006" y="6315165"/>
            <a:ext cx="752060" cy="173705"/>
          </a:xfrm>
          <a:prstGeom prst="rect">
            <a:avLst/>
          </a:prstGeom>
        </p:spPr>
        <p:txBody>
          <a:bodyPr vert="horz" wrap="none" lIns="0" tIns="0" rIns="0" bIns="0" rtlCol="0" anchor="b"/>
          <a:lstStyle>
            <a:lvl1pPr algn="r">
              <a:defRPr sz="1000" baseline="0">
                <a:solidFill>
                  <a:schemeClr val="bg1"/>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9" y="557101"/>
            <a:ext cx="103208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14920" y="6308726"/>
            <a:ext cx="7315201" cy="188261"/>
          </a:xfrm>
          <a:prstGeom prst="rect">
            <a:avLst/>
          </a:prstGeom>
        </p:spPr>
        <p:txBody>
          <a:bodyPr vert="horz" lIns="0" tIns="0" rIns="0" bIns="0" rtlCol="0" anchor="ctr"/>
          <a:lstStyle>
            <a:lvl1pPr algn="ctr">
              <a:defRPr sz="1000" baseline="0">
                <a:solidFill>
                  <a:schemeClr val="bg1"/>
                </a:solidFill>
              </a:defRPr>
            </a:lvl1pPr>
          </a:lstStyle>
          <a:p>
            <a:pPr algn="l"/>
            <a:r>
              <a:rPr lang="en-US" dirty="0"/>
              <a:t>Presentation name</a:t>
            </a:r>
          </a:p>
        </p:txBody>
      </p:sp>
    </p:spTree>
    <p:extLst>
      <p:ext uri="{BB962C8B-B14F-4D97-AF65-F5344CB8AC3E}">
        <p14:creationId xmlns:p14="http://schemas.microsoft.com/office/powerpoint/2010/main" val="4263729543"/>
      </p:ext>
    </p:extLst>
  </p:cSld>
  <p:clrMap bg1="lt1" tx1="dk1" bg2="lt2" tx2="dk2" accent1="accent1" accent2="accent2" accent3="accent3" accent4="accent4" accent5="accent5" accent6="accent6" hlink="hlink" folHlink="folHlink"/>
  <p:sldLayoutIdLst>
    <p:sldLayoutId id="2147483840" r:id="rId1"/>
    <p:sldLayoutId id="2147483841" r:id="rId2"/>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261">
          <p15:clr>
            <a:srgbClr val="F26B43"/>
          </p15:clr>
        </p15:guide>
        <p15:guide id="7" orient="horz" pos="583">
          <p15:clr>
            <a:srgbClr val="F26B43"/>
          </p15:clr>
        </p15:guide>
        <p15:guide id="8" orient="horz" pos="83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8514" y="2462785"/>
            <a:ext cx="4997004" cy="350709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88134" y="6319353"/>
            <a:ext cx="1164535" cy="190867"/>
          </a:xfrm>
          <a:prstGeom prst="rect">
            <a:avLst/>
          </a:prstGeom>
        </p:spPr>
        <p:txBody>
          <a:bodyPr vert="horz" wrap="none" lIns="0" tIns="0" rIns="0" bIns="0" rtlCol="0" anchor="t"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79579" y="6315757"/>
            <a:ext cx="752060" cy="173112"/>
          </a:xfrm>
          <a:prstGeom prst="rect">
            <a:avLst/>
          </a:prstGeom>
        </p:spPr>
        <p:txBody>
          <a:bodyPr vert="horz" wrap="none" lIns="0" tIns="0" rIns="0" bIns="0" rtlCol="0" anchor="t"/>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4"/>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29207" y="548221"/>
            <a:ext cx="4986311" cy="1483779"/>
          </a:xfrm>
          <a:prstGeom prst="rect">
            <a:avLst/>
          </a:prstGeom>
        </p:spPr>
        <p:txBody>
          <a:bodyPr vert="horz" wrap="square" lIns="0" tIns="0" rIns="0" bIns="0" rtlCol="0" anchor="t">
            <a:noAutofit/>
          </a:bodyPr>
          <a:lstStyle/>
          <a:p>
            <a:r>
              <a:rPr lang="en-US" dirty="0"/>
              <a:t>Click to </a:t>
            </a:r>
            <a:br>
              <a:rPr lang="en-US" dirty="0"/>
            </a:br>
            <a:r>
              <a:rPr lang="en-US" dirty="0"/>
              <a:t>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24620" y="6309320"/>
            <a:ext cx="4986312" cy="190867"/>
          </a:xfrm>
          <a:prstGeom prst="rect">
            <a:avLst/>
          </a:prstGeom>
        </p:spPr>
        <p:txBody>
          <a:bodyPr vert="horz" lIns="0" tIns="0" rIns="0" bIns="0" rtlCol="0" anchor="t"/>
          <a:lstStyle>
            <a:lvl1pPr algn="ctr">
              <a:defRPr sz="1000" baseline="0">
                <a:solidFill>
                  <a:schemeClr val="bg1"/>
                </a:solidFill>
              </a:defRPr>
            </a:lvl1pPr>
          </a:lstStyle>
          <a:p>
            <a:pPr algn="l"/>
            <a:r>
              <a:rPr lang="en-US" dirty="0"/>
              <a:t>Presentation name</a:t>
            </a:r>
          </a:p>
        </p:txBody>
      </p:sp>
    </p:spTree>
    <p:extLst>
      <p:ext uri="{BB962C8B-B14F-4D97-AF65-F5344CB8AC3E}">
        <p14:creationId xmlns:p14="http://schemas.microsoft.com/office/powerpoint/2010/main" val="1775084588"/>
      </p:ext>
    </p:extLst>
  </p:cSld>
  <p:clrMap bg1="lt1" tx1="dk1" bg2="lt2" tx2="dk2" accent1="accent1" accent2="accent2" accent3="accent3" accent4="accent4" accent5="accent5" accent6="accent6" hlink="hlink" folHlink="folHlink"/>
  <p:sldLayoutIdLst>
    <p:sldLayoutId id="2147483843" r:id="rId1"/>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66">
          <p15:clr>
            <a:srgbClr val="F26B43"/>
          </p15:clr>
        </p15:guide>
        <p15:guide id="2" pos="2880">
          <p15:clr>
            <a:srgbClr val="F26B43"/>
          </p15:clr>
        </p15:guide>
        <p15:guide id="3" orient="horz" pos="260">
          <p15:clr>
            <a:srgbClr val="F26B43"/>
          </p15:clr>
        </p15:guide>
        <p15:guide id="4" orient="horz" pos="2981">
          <p15:clr>
            <a:srgbClr val="F26B43"/>
          </p15:clr>
        </p15:guide>
        <p15:guide id="5" pos="295">
          <p15:clr>
            <a:srgbClr val="F26B43"/>
          </p15:clr>
        </p15:guide>
        <p15:guide id="6" pos="5488">
          <p15:clr>
            <a:srgbClr val="F26B43"/>
          </p15:clr>
        </p15:guide>
        <p15:guide id="7" orient="horz" pos="583">
          <p15:clr>
            <a:srgbClr val="F26B43"/>
          </p15:clr>
        </p15:guide>
        <p15:guide id="8" orient="horz" pos="838">
          <p15:clr>
            <a:srgbClr val="F26B43"/>
          </p15:clr>
        </p15:guide>
        <p15:guide id="9" pos="265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575734" y="1785868"/>
            <a:ext cx="11040533" cy="3611080"/>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45355" y="6150715"/>
            <a:ext cx="1164535" cy="190867"/>
          </a:xfrm>
          <a:prstGeom prst="rect">
            <a:avLst/>
          </a:prstGeom>
        </p:spPr>
        <p:txBody>
          <a:bodyPr vert="horz" wrap="none" lIns="0" tIns="0" rIns="0" bIns="0" rtlCol="0" anchor="b" anchorCtr="0"/>
          <a:lstStyle>
            <a:lvl1pPr algn="r">
              <a:defRPr sz="100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36801" y="6150713"/>
            <a:ext cx="752060" cy="197307"/>
          </a:xfrm>
          <a:prstGeom prst="rect">
            <a:avLst/>
          </a:prstGeom>
        </p:spPr>
        <p:txBody>
          <a:bodyPr vert="horz" wrap="none" lIns="0" tIns="0" rIns="0" bIns="0" rtlCol="0" anchor="b"/>
          <a:lstStyle>
            <a:lvl1pPr algn="r">
              <a:defRPr sz="1000">
                <a:solidFill>
                  <a:schemeClr val="bg1"/>
                </a:solidFill>
              </a:defRPr>
            </a:lvl1pPr>
          </a:lstStyle>
          <a:p>
            <a:pPr algn="r">
              <a:lnSpc>
                <a:spcPct val="100000"/>
              </a:lnSpc>
              <a:buNone/>
            </a:pPr>
            <a:fld id="{98AF27AB-5275-4322-B216-0C49EE283487}" type="slidenum">
              <a:rPr lang="en-US" sz="1200" b="0" strike="noStrike" spc="-1" smtClean="0">
                <a:solidFill>
                  <a:srgbClr val="004C65"/>
                </a:solidFill>
                <a:latin typeface="Arial"/>
                <a:ea typeface="DejaVu Sans"/>
              </a:rPr>
              <a:t>‹#›</a:t>
            </a:fld>
            <a:endParaRPr lang="en-CA" sz="1200" b="0" strike="noStrike" spc="-1">
              <a:latin typeface="Times New Roman"/>
            </a:endParaRPr>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8"/>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575734" y="598248"/>
            <a:ext cx="11040533" cy="635771"/>
          </a:xfrm>
          <a:prstGeom prst="rect">
            <a:avLst/>
          </a:prstGeom>
        </p:spPr>
        <p:txBody>
          <a:bodyPr vert="horz"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592224" y="6168471"/>
            <a:ext cx="7315201" cy="188261"/>
          </a:xfrm>
          <a:prstGeom prst="rect">
            <a:avLst/>
          </a:prstGeom>
        </p:spPr>
        <p:txBody>
          <a:bodyPr vert="horz" lIns="0" tIns="0" rIns="0" bIns="0" rtlCol="0" anchor="ctr"/>
          <a:lstStyle>
            <a:lvl1pPr algn="ctr">
              <a:defRPr sz="1000">
                <a:solidFill>
                  <a:schemeClr val="bg1"/>
                </a:solidFill>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Tree>
    <p:extLst>
      <p:ext uri="{BB962C8B-B14F-4D97-AF65-F5344CB8AC3E}">
        <p14:creationId xmlns:p14="http://schemas.microsoft.com/office/powerpoint/2010/main" val="2994286656"/>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Lst>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indent="0" algn="l" defTabSz="685783" rtl="0" eaLnBrk="1" latinLnBrk="0" hangingPunct="1">
        <a:lnSpc>
          <a:spcPct val="90000"/>
        </a:lnSpc>
        <a:spcBef>
          <a:spcPts val="751"/>
        </a:spcBef>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indent="-234945" algn="l" defTabSz="685783" rtl="0" eaLnBrk="1" latinLnBrk="0" hangingPunct="1">
        <a:lnSpc>
          <a:spcPct val="90000"/>
        </a:lnSpc>
        <a:spcBef>
          <a:spcPts val="375"/>
        </a:spcBef>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indent="-234945" algn="l" defTabSz="685783" rtl="0" eaLnBrk="1" latinLnBrk="0" hangingPunct="1">
        <a:lnSpc>
          <a:spcPct val="90000"/>
        </a:lnSpc>
        <a:spcBef>
          <a:spcPts val="375"/>
        </a:spcBef>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indent="-179913" algn="l" defTabSz="685783" rtl="0" eaLnBrk="1" latinLnBrk="0" hangingPunct="1">
        <a:lnSpc>
          <a:spcPct val="90000"/>
        </a:lnSpc>
        <a:spcBef>
          <a:spcPts val="375"/>
        </a:spcBef>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indent="-177796" algn="l" defTabSz="685783" rtl="0" eaLnBrk="1" latinLnBrk="0" hangingPunct="1">
        <a:lnSpc>
          <a:spcPct val="90000"/>
        </a:lnSpc>
        <a:spcBef>
          <a:spcPts val="375"/>
        </a:spcBef>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8" y="1785868"/>
            <a:ext cx="10562165" cy="3611080"/>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331462" y="6291564"/>
            <a:ext cx="1164535" cy="190867"/>
          </a:xfrm>
          <a:prstGeom prst="rect">
            <a:avLst/>
          </a:prstGeom>
        </p:spPr>
        <p:txBody>
          <a:bodyPr vert="horz" wrap="none" lIns="0" tIns="0" rIns="0" bIns="0" rtlCol="0" anchor="b" anchorCtr="0"/>
          <a:lstStyle>
            <a:lvl1pPr algn="r">
              <a:defRPr sz="100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622907" y="6291563"/>
            <a:ext cx="752060" cy="197307"/>
          </a:xfrm>
          <a:prstGeom prst="rect">
            <a:avLst/>
          </a:prstGeom>
        </p:spPr>
        <p:txBody>
          <a:bodyPr vert="horz" wrap="none" lIns="0" tIns="0" rIns="0" bIns="0" rtlCol="0" anchor="b"/>
          <a:lstStyle>
            <a:lvl1pPr algn="r">
              <a:defRPr sz="1000">
                <a:solidFill>
                  <a:schemeClr val="bg1"/>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8" y="574857"/>
            <a:ext cx="105621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38514" y="6309320"/>
            <a:ext cx="7315201" cy="188261"/>
          </a:xfrm>
          <a:prstGeom prst="rect">
            <a:avLst/>
          </a:prstGeom>
        </p:spPr>
        <p:txBody>
          <a:bodyPr vert="horz" lIns="0" tIns="0" rIns="0" bIns="0" rtlCol="0" anchor="ctr"/>
          <a:lstStyle>
            <a:lvl1pPr algn="ctr">
              <a:defRPr sz="1000">
                <a:solidFill>
                  <a:schemeClr val="bg1"/>
                </a:solidFill>
              </a:defRPr>
            </a:lvl1pPr>
          </a:lstStyle>
          <a:p>
            <a:pPr algn="l"/>
            <a:r>
              <a:rPr lang="en-US" dirty="0"/>
              <a:t>Presentation name</a:t>
            </a:r>
          </a:p>
        </p:txBody>
      </p:sp>
    </p:spTree>
    <p:extLst>
      <p:ext uri="{BB962C8B-B14F-4D97-AF65-F5344CB8AC3E}">
        <p14:creationId xmlns:p14="http://schemas.microsoft.com/office/powerpoint/2010/main" val="1843175007"/>
      </p:ext>
    </p:extLst>
  </p:cSld>
  <p:clrMap bg1="lt1" tx1="dk1" bg2="lt2" tx2="dk2" accent1="accent1" accent2="accent2" accent3="accent3" accent4="accent4" accent5="accent5" accent6="accent6" hlink="hlink" folHlink="folHlink"/>
  <p:sldLayoutIdLst>
    <p:sldLayoutId id="2147483851" r:id="rId1"/>
    <p:sldLayoutId id="2147483852" r:id="rId2"/>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375">
          <p15:clr>
            <a:srgbClr val="F26B43"/>
          </p15:clr>
        </p15:guide>
        <p15:guide id="7" orient="horz" pos="583">
          <p15:clr>
            <a:srgbClr val="F26B43"/>
          </p15:clr>
        </p15:guide>
        <p15:guide id="8" orient="horz" pos="83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814917" y="1785869"/>
            <a:ext cx="10320867" cy="415773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106561" y="6308726"/>
            <a:ext cx="1164535" cy="173705"/>
          </a:xfrm>
          <a:prstGeom prst="rect">
            <a:avLst/>
          </a:prstGeom>
        </p:spPr>
        <p:txBody>
          <a:bodyPr vert="horz" wrap="none" lIns="0" tIns="0" rIns="0" bIns="0" rtlCol="0" anchor="b" anchorCtr="0"/>
          <a:lstStyle>
            <a:lvl1pPr algn="r">
              <a:defRPr sz="1000" baseline="0">
                <a:solidFill>
                  <a:schemeClr val="bg1"/>
                </a:solidFill>
              </a:defRPr>
            </a:lvl1pPr>
          </a:lstStyle>
          <a:p>
            <a:fld id="{AC879A7C-ACFF-9743-9232-B25F81E2A560}" type="datetime1">
              <a:rPr lang="en-CA" smtClean="0"/>
              <a:pPr/>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398006" y="6315165"/>
            <a:ext cx="752060" cy="173705"/>
          </a:xfrm>
          <a:prstGeom prst="rect">
            <a:avLst/>
          </a:prstGeom>
        </p:spPr>
        <p:txBody>
          <a:bodyPr vert="horz" wrap="none" lIns="0" tIns="0" rIns="0" bIns="0" rtlCol="0" anchor="b"/>
          <a:lstStyle>
            <a:lvl1pPr algn="r">
              <a:defRPr sz="1000" baseline="0">
                <a:solidFill>
                  <a:schemeClr val="bg1"/>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5"/>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814919" y="557101"/>
            <a:ext cx="10320867" cy="658633"/>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14920" y="6308726"/>
            <a:ext cx="7315201" cy="188261"/>
          </a:xfrm>
          <a:prstGeom prst="rect">
            <a:avLst/>
          </a:prstGeom>
        </p:spPr>
        <p:txBody>
          <a:bodyPr vert="horz" lIns="0" tIns="0" rIns="0" bIns="0" rtlCol="0" anchor="ctr"/>
          <a:lstStyle>
            <a:lvl1pPr algn="ctr">
              <a:defRPr sz="1000" baseline="0">
                <a:solidFill>
                  <a:schemeClr val="bg1"/>
                </a:solidFill>
              </a:defRPr>
            </a:lvl1pPr>
          </a:lstStyle>
          <a:p>
            <a:pPr algn="l"/>
            <a:r>
              <a:rPr lang="en-US" dirty="0"/>
              <a:t>Presentation name</a:t>
            </a:r>
          </a:p>
        </p:txBody>
      </p:sp>
    </p:spTree>
    <p:extLst>
      <p:ext uri="{BB962C8B-B14F-4D97-AF65-F5344CB8AC3E}">
        <p14:creationId xmlns:p14="http://schemas.microsoft.com/office/powerpoint/2010/main" val="13786887"/>
      </p:ext>
    </p:extLst>
  </p:cSld>
  <p:clrMap bg1="lt1" tx1="dk1" bg2="lt2" tx2="dk2" accent1="accent1" accent2="accent2" accent3="accent3" accent4="accent4" accent5="accent5" accent6="accent6" hlink="hlink" folHlink="folHlink"/>
  <p:sldLayoutIdLst>
    <p:sldLayoutId id="2147483854" r:id="rId1"/>
    <p:sldLayoutId id="2147483855" r:id="rId2"/>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385">
          <p15:clr>
            <a:srgbClr val="F26B43"/>
          </p15:clr>
        </p15:guide>
        <p15:guide id="6" pos="5261">
          <p15:clr>
            <a:srgbClr val="F26B43"/>
          </p15:clr>
        </p15:guide>
        <p15:guide id="7" orient="horz" pos="583">
          <p15:clr>
            <a:srgbClr val="F26B43"/>
          </p15:clr>
        </p15:guide>
        <p15:guide id="8" orient="horz" pos="83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8514" y="2462785"/>
            <a:ext cx="4997004" cy="3507092"/>
          </a:xfrm>
          <a:prstGeom prst="rect">
            <a:avLst/>
          </a:prstGeom>
        </p:spPr>
        <p:txBody>
          <a:bodyPr vert="horz" wrap="square" lIns="0" tIns="0" rIns="0" bIns="0" rtlCol="0">
            <a:noAutofit/>
          </a:bodyPr>
          <a:lstStyle/>
          <a:p>
            <a:pPr marL="0" marR="0" lvl="0" indent="0" algn="l" defTabSz="685783" rtl="0" eaLnBrk="1" fontAlgn="auto" latinLnBrk="0" hangingPunct="1">
              <a:lnSpc>
                <a:spcPct val="90000"/>
              </a:lnSpc>
              <a:spcBef>
                <a:spcPts val="751"/>
              </a:spcBef>
              <a:spcAft>
                <a:spcPts val="0"/>
              </a:spcAft>
              <a:buClrTx/>
              <a:buSzPct val="85000"/>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Click to edit text</a:t>
            </a:r>
          </a:p>
          <a:p>
            <a:pPr marL="476239" marR="0" lvl="1"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6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Second level</a:t>
            </a:r>
          </a:p>
          <a:p>
            <a:pPr marL="711182" marR="0" lvl="2"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4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Third level</a:t>
            </a:r>
          </a:p>
          <a:p>
            <a:pPr marL="891095" marR="0" lvl="3"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2133"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Fourth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r>
              <a:rPr kumimoji="0" lang="en-US" sz="1867"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Fifth level</a:t>
            </a:r>
          </a:p>
          <a:p>
            <a:pPr marL="1068891" marR="0" lvl="4"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a:pPr>
            <a:endParaRPr kumimoji="0" lang="en-US" sz="1867"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endParaRP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88134" y="6319353"/>
            <a:ext cx="1164535" cy="190867"/>
          </a:xfrm>
          <a:prstGeom prst="rect">
            <a:avLst/>
          </a:prstGeom>
        </p:spPr>
        <p:txBody>
          <a:bodyPr vert="horz" wrap="none" lIns="0" tIns="0" rIns="0" bIns="0" rtlCol="0" anchor="t"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79579" y="6315757"/>
            <a:ext cx="752060" cy="173112"/>
          </a:xfrm>
          <a:prstGeom prst="rect">
            <a:avLst/>
          </a:prstGeom>
        </p:spPr>
        <p:txBody>
          <a:bodyPr vert="horz" wrap="none" lIns="0" tIns="0" rIns="0" bIns="0" rtlCol="0" anchor="t"/>
          <a:lstStyle>
            <a:lvl1pPr algn="r">
              <a:defRPr sz="100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4"/>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29207" y="548221"/>
            <a:ext cx="4986311" cy="1483779"/>
          </a:xfrm>
          <a:prstGeom prst="rect">
            <a:avLst/>
          </a:prstGeom>
        </p:spPr>
        <p:txBody>
          <a:bodyPr vert="horz" wrap="square" lIns="0" tIns="0" rIns="0" bIns="0" rtlCol="0" anchor="t">
            <a:noAutofit/>
          </a:bodyPr>
          <a:lstStyle/>
          <a:p>
            <a:r>
              <a:rPr lang="en-US" dirty="0"/>
              <a:t>Click to </a:t>
            </a:r>
            <a:br>
              <a:rPr lang="en-US" dirty="0"/>
            </a:br>
            <a:r>
              <a:rPr lang="en-US" dirty="0"/>
              <a:t>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24620" y="6309320"/>
            <a:ext cx="4986312" cy="190867"/>
          </a:xfrm>
          <a:prstGeom prst="rect">
            <a:avLst/>
          </a:prstGeom>
        </p:spPr>
        <p:txBody>
          <a:bodyPr vert="horz" lIns="0" tIns="0" rIns="0" bIns="0" rtlCol="0" anchor="t"/>
          <a:lstStyle>
            <a:lvl1pPr algn="ctr">
              <a:defRPr sz="1000" baseline="0">
                <a:solidFill>
                  <a:schemeClr val="bg1"/>
                </a:solidFill>
              </a:defRPr>
            </a:lvl1pPr>
          </a:lstStyle>
          <a:p>
            <a:pPr algn="l"/>
            <a:r>
              <a:rPr lang="en-US" dirty="0"/>
              <a:t>Presentation name</a:t>
            </a:r>
          </a:p>
        </p:txBody>
      </p:sp>
    </p:spTree>
    <p:extLst>
      <p:ext uri="{BB962C8B-B14F-4D97-AF65-F5344CB8AC3E}">
        <p14:creationId xmlns:p14="http://schemas.microsoft.com/office/powerpoint/2010/main" val="2280254777"/>
      </p:ext>
    </p:extLst>
  </p:cSld>
  <p:clrMap bg1="lt1" tx1="dk1" bg2="lt2" tx2="dk2" accent1="accent1" accent2="accent2" accent3="accent3" accent4="accent4" accent5="accent5" accent6="accent6" hlink="hlink" folHlink="folHlink"/>
  <p:sldLayoutIdLst>
    <p:sldLayoutId id="2147483857" r:id="rId1"/>
  </p:sldLayoutIdLst>
  <p:hf hdr="0"/>
  <p:txStyles>
    <p:titleStyle>
      <a:lvl1pPr algn="l" defTabSz="685783" rtl="0" eaLnBrk="1" latinLnBrk="0" hangingPunct="1">
        <a:lnSpc>
          <a:spcPts val="5467"/>
        </a:lnSpc>
        <a:spcBef>
          <a:spcPct val="0"/>
        </a:spcBef>
        <a:buNone/>
        <a:defRPr sz="5333" kern="1200" cap="all" baseline="0">
          <a:solidFill>
            <a:schemeClr val="bg1"/>
          </a:solidFill>
          <a:latin typeface="+mj-lt"/>
          <a:ea typeface="+mj-ea"/>
          <a:cs typeface="+mj-cs"/>
        </a:defRPr>
      </a:lvl1pPr>
    </p:titleStyle>
    <p:bodyStyle>
      <a:lvl1pPr marL="0" marR="0" indent="0" algn="l" defTabSz="685783" rtl="0" eaLnBrk="1" fontAlgn="auto" latinLnBrk="0" hangingPunct="1">
        <a:lnSpc>
          <a:spcPct val="90000"/>
        </a:lnSpc>
        <a:spcBef>
          <a:spcPts val="751"/>
        </a:spcBef>
        <a:spcAft>
          <a:spcPts val="0"/>
        </a:spcAft>
        <a:buClrTx/>
        <a:buSzPct val="85000"/>
        <a:buFontTx/>
        <a:buNone/>
        <a:tabLst/>
        <a:defRPr sz="3200" b="0" i="0" kern="1200" baseline="0">
          <a:solidFill>
            <a:schemeClr val="bg1"/>
          </a:solidFill>
          <a:latin typeface="Calibri Light" panose="020F0302020204030204" pitchFamily="34" charset="0"/>
          <a:ea typeface="+mn-ea"/>
          <a:cs typeface="Calibri Light" panose="020F0302020204030204" pitchFamily="34" charset="0"/>
        </a:defRPr>
      </a:lvl1pPr>
      <a:lvl2pPr marL="476239"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667" b="0" i="0" kern="1200" baseline="0">
          <a:solidFill>
            <a:schemeClr val="bg1"/>
          </a:solidFill>
          <a:latin typeface="Calibri Light" panose="020F0302020204030204" pitchFamily="34" charset="0"/>
          <a:ea typeface="+mn-ea"/>
          <a:cs typeface="Calibri Light" panose="020F0302020204030204" pitchFamily="34" charset="0"/>
        </a:defRPr>
      </a:lvl2pPr>
      <a:lvl3pPr marL="711182" marR="0" indent="-234945" algn="l" defTabSz="685783" rtl="0" eaLnBrk="1" fontAlgn="auto" latinLnBrk="0" hangingPunct="1">
        <a:lnSpc>
          <a:spcPct val="90000"/>
        </a:lnSpc>
        <a:spcBef>
          <a:spcPts val="375"/>
        </a:spcBef>
        <a:spcAft>
          <a:spcPts val="0"/>
        </a:spcAft>
        <a:buClrTx/>
        <a:buSzPct val="85000"/>
        <a:buFont typeface="Wingdings" pitchFamily="2" charset="2"/>
        <a:buChar char="§"/>
        <a:tabLst/>
        <a:defRPr sz="2400" b="0" i="0" kern="1200" baseline="0">
          <a:solidFill>
            <a:schemeClr val="bg1"/>
          </a:solidFill>
          <a:latin typeface="Calibri Light" panose="020F0302020204030204" pitchFamily="34" charset="0"/>
          <a:ea typeface="+mn-ea"/>
          <a:cs typeface="Calibri Light" panose="020F0302020204030204" pitchFamily="34" charset="0"/>
        </a:defRPr>
      </a:lvl3pPr>
      <a:lvl4pPr marL="891095" marR="0" indent="-179913" algn="l" defTabSz="685783" rtl="0" eaLnBrk="1" fontAlgn="auto" latinLnBrk="0" hangingPunct="1">
        <a:lnSpc>
          <a:spcPct val="90000"/>
        </a:lnSpc>
        <a:spcBef>
          <a:spcPts val="375"/>
        </a:spcBef>
        <a:spcAft>
          <a:spcPts val="0"/>
        </a:spcAft>
        <a:buClrTx/>
        <a:buSzPct val="85000"/>
        <a:buFont typeface="Wingdings" pitchFamily="2" charset="2"/>
        <a:buChar char="§"/>
        <a:tabLst/>
        <a:defRPr sz="2133" b="0" i="0" kern="1200" baseline="0">
          <a:solidFill>
            <a:schemeClr val="bg1"/>
          </a:solidFill>
          <a:latin typeface="Calibri Light" panose="020F0302020204030204" pitchFamily="34" charset="0"/>
          <a:ea typeface="+mn-ea"/>
          <a:cs typeface="Calibri Light" panose="020F0302020204030204" pitchFamily="34" charset="0"/>
        </a:defRPr>
      </a:lvl4pPr>
      <a:lvl5pPr marL="1068891" marR="0" indent="-177796" algn="l" defTabSz="685783" rtl="0" eaLnBrk="1" fontAlgn="auto" latinLnBrk="0" hangingPunct="1">
        <a:lnSpc>
          <a:spcPct val="90000"/>
        </a:lnSpc>
        <a:spcBef>
          <a:spcPts val="375"/>
        </a:spcBef>
        <a:spcAft>
          <a:spcPts val="0"/>
        </a:spcAft>
        <a:buClrTx/>
        <a:buSzPct val="85000"/>
        <a:buFont typeface="Wingdings" pitchFamily="2" charset="2"/>
        <a:buChar char="§"/>
        <a:tabLst/>
        <a:defRPr sz="1867" b="0" i="0" kern="1200" baseline="0">
          <a:solidFill>
            <a:schemeClr val="bg1"/>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66">
          <p15:clr>
            <a:srgbClr val="F26B43"/>
          </p15:clr>
        </p15:guide>
        <p15:guide id="2" pos="2880">
          <p15:clr>
            <a:srgbClr val="F26B43"/>
          </p15:clr>
        </p15:guide>
        <p15:guide id="3" orient="horz" pos="260">
          <p15:clr>
            <a:srgbClr val="F26B43"/>
          </p15:clr>
        </p15:guide>
        <p15:guide id="4" orient="horz" pos="2981">
          <p15:clr>
            <a:srgbClr val="F26B43"/>
          </p15:clr>
        </p15:guide>
        <p15:guide id="5" pos="295">
          <p15:clr>
            <a:srgbClr val="F26B43"/>
          </p15:clr>
        </p15:guide>
        <p15:guide id="6" pos="5488">
          <p15:clr>
            <a:srgbClr val="F26B43"/>
          </p15:clr>
        </p15:guide>
        <p15:guide id="7" orient="horz" pos="583">
          <p15:clr>
            <a:srgbClr val="F26B43"/>
          </p15:clr>
        </p15:guide>
        <p15:guide id="8" orient="horz" pos="838">
          <p15:clr>
            <a:srgbClr val="F26B43"/>
          </p15:clr>
        </p15:guide>
        <p15:guide id="9" pos="2653">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575734" y="1785868"/>
            <a:ext cx="11040533" cy="3611080"/>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9545355" y="6150715"/>
            <a:ext cx="1164535" cy="190867"/>
          </a:xfrm>
          <a:prstGeom prst="rect">
            <a:avLst/>
          </a:prstGeom>
        </p:spPr>
        <p:txBody>
          <a:bodyPr vert="horz" wrap="none" lIns="0" tIns="0" rIns="0" bIns="0" rtlCol="0" anchor="b" anchorCtr="0"/>
          <a:lstStyle>
            <a:lvl1pPr algn="r">
              <a:defRPr sz="1000">
                <a:solidFill>
                  <a:schemeClr val="tx2"/>
                </a:solidFill>
              </a:defRPr>
            </a:lvl1pPr>
          </a:lstStyle>
          <a:p>
            <a:fld id="{AC879A7C-ACFF-9743-9232-B25F81E2A560}" type="datetime1">
              <a:rPr lang="en-CA" smtClean="0"/>
              <a:t>2024-08-19</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10836801" y="6150713"/>
            <a:ext cx="752060" cy="197307"/>
          </a:xfrm>
          <a:prstGeom prst="rect">
            <a:avLst/>
          </a:prstGeom>
        </p:spPr>
        <p:txBody>
          <a:bodyPr vert="horz" wrap="none" lIns="0" tIns="0" rIns="0" bIns="0" rtlCol="0" anchor="b"/>
          <a:lstStyle>
            <a:lvl1pPr algn="r">
              <a:defRPr sz="1000">
                <a:solidFill>
                  <a:schemeClr val="tx2"/>
                </a:solidFill>
              </a:defRPr>
            </a:lvl1pPr>
          </a:lstStyle>
          <a:p>
            <a:pPr algn="r">
              <a:lnSpc>
                <a:spcPct val="100000"/>
              </a:lnSpc>
              <a:buNone/>
            </a:pPr>
            <a:fld id="{98AF27AB-5275-4322-B216-0C49EE283487}" type="slidenum">
              <a:rPr lang="en-US" sz="1200" b="0" strike="noStrike" spc="-1" smtClean="0">
                <a:solidFill>
                  <a:srgbClr val="004C65"/>
                </a:solidFill>
                <a:latin typeface="Arial"/>
                <a:ea typeface="DejaVu Sans"/>
              </a:rPr>
              <a:t>‹#›</a:t>
            </a:fld>
            <a:endParaRPr lang="en-CA" sz="1200" b="0" strike="noStrike" spc="-1">
              <a:latin typeface="Times New Roman"/>
            </a:endParaRPr>
          </a:p>
        </p:txBody>
      </p:sp>
      <p:pic>
        <p:nvPicPr>
          <p:cNvPr id="7" name="Picture 6">
            <a:extLst>
              <a:ext uri="{FF2B5EF4-FFF2-40B4-BE49-F238E27FC236}">
                <a16:creationId xmlns:a16="http://schemas.microsoft.com/office/drawing/2014/main" id="{29D164CC-AF7C-9B41-A01E-8DA48FEE0F36}"/>
              </a:ext>
            </a:extLst>
          </p:cNvPr>
          <p:cNvPicPr>
            <a:picLocks noChangeAspect="1"/>
          </p:cNvPicPr>
          <p:nvPr/>
        </p:nvPicPr>
        <p:blipFill>
          <a:blip r:embed="rId10"/>
          <a:stretch>
            <a:fillRect/>
          </a:stretch>
        </p:blipFill>
        <p:spPr>
          <a:xfrm>
            <a:off x="0" y="-204932"/>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575734" y="598248"/>
            <a:ext cx="11040533" cy="635771"/>
          </a:xfrm>
          <a:prstGeom prst="rect">
            <a:avLst/>
          </a:prstGeom>
        </p:spPr>
        <p:txBody>
          <a:bodyPr vert="horz"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592224" y="6168471"/>
            <a:ext cx="7315201" cy="188261"/>
          </a:xfrm>
          <a:prstGeom prst="rect">
            <a:avLst/>
          </a:prstGeom>
        </p:spPr>
        <p:txBody>
          <a:bodyPr vert="horz" lIns="0" tIns="0" rIns="0" bIns="0" rtlCol="0" anchor="ctr"/>
          <a:lstStyle>
            <a:lvl1pPr algn="ctr">
              <a:defRPr sz="1000">
                <a:solidFill>
                  <a:schemeClr val="tx2"/>
                </a:solidFill>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Tree>
    <p:extLst>
      <p:ext uri="{BB962C8B-B14F-4D97-AF65-F5344CB8AC3E}">
        <p14:creationId xmlns:p14="http://schemas.microsoft.com/office/powerpoint/2010/main" val="425899667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Lst>
  <p:txStyles>
    <p:titleStyle>
      <a:lvl1pPr algn="l" defTabSz="685783" rtl="0" eaLnBrk="1" latinLnBrk="0" hangingPunct="1">
        <a:lnSpc>
          <a:spcPts val="4100"/>
        </a:lnSpc>
        <a:spcBef>
          <a:spcPct val="0"/>
        </a:spcBef>
        <a:buNone/>
        <a:defRPr sz="5333" kern="1200" cap="all" baseline="0">
          <a:solidFill>
            <a:schemeClr val="tx2"/>
          </a:solidFill>
          <a:latin typeface="+mj-lt"/>
          <a:ea typeface="+mj-ea"/>
          <a:cs typeface="+mj-cs"/>
        </a:defRPr>
      </a:lvl1pPr>
    </p:titleStyle>
    <p:bodyStyle>
      <a:lvl1pPr marL="0" indent="0" algn="l" defTabSz="685783" rtl="0" eaLnBrk="1" latinLnBrk="0" hangingPunct="1">
        <a:lnSpc>
          <a:spcPct val="90000"/>
        </a:lnSpc>
        <a:spcBef>
          <a:spcPts val="751"/>
        </a:spcBef>
        <a:buSzPct val="85000"/>
        <a:buFontTx/>
        <a:buNone/>
        <a:tabLst/>
        <a:defRPr sz="3200" b="0" i="0" kern="1200">
          <a:solidFill>
            <a:schemeClr val="tx2"/>
          </a:solidFill>
          <a:latin typeface="Calibri Light" panose="020F0302020204030204" pitchFamily="34" charset="0"/>
          <a:ea typeface="+mn-ea"/>
          <a:cs typeface="Calibri Light" panose="020F0302020204030204" pitchFamily="34" charset="0"/>
        </a:defRPr>
      </a:lvl1pPr>
      <a:lvl2pPr marL="476239" indent="-234945" algn="l" defTabSz="685783" rtl="0" eaLnBrk="1" latinLnBrk="0" hangingPunct="1">
        <a:lnSpc>
          <a:spcPct val="90000"/>
        </a:lnSpc>
        <a:spcBef>
          <a:spcPts val="375"/>
        </a:spcBef>
        <a:buSzPct val="85000"/>
        <a:buFont typeface="Wingdings" pitchFamily="2" charset="2"/>
        <a:buChar char="§"/>
        <a:tabLst/>
        <a:defRPr sz="2667" b="0" i="0" kern="1200">
          <a:solidFill>
            <a:schemeClr val="tx2"/>
          </a:solidFill>
          <a:latin typeface="Calibri Light" panose="020F0302020204030204" pitchFamily="34" charset="0"/>
          <a:ea typeface="+mn-ea"/>
          <a:cs typeface="Calibri Light" panose="020F0302020204030204" pitchFamily="34" charset="0"/>
        </a:defRPr>
      </a:lvl2pPr>
      <a:lvl3pPr marL="711182" indent="-234945" algn="l" defTabSz="685783" rtl="0" eaLnBrk="1" latinLnBrk="0" hangingPunct="1">
        <a:lnSpc>
          <a:spcPct val="90000"/>
        </a:lnSpc>
        <a:spcBef>
          <a:spcPts val="375"/>
        </a:spcBef>
        <a:buSzPct val="85000"/>
        <a:buFont typeface="Wingdings" pitchFamily="2" charset="2"/>
        <a:buChar char="§"/>
        <a:tabLst/>
        <a:defRPr sz="2400" b="0" i="0" kern="1200">
          <a:solidFill>
            <a:schemeClr val="tx2"/>
          </a:solidFill>
          <a:latin typeface="Calibri Light" panose="020F0302020204030204" pitchFamily="34" charset="0"/>
          <a:ea typeface="+mn-ea"/>
          <a:cs typeface="Calibri Light" panose="020F0302020204030204" pitchFamily="34" charset="0"/>
        </a:defRPr>
      </a:lvl3pPr>
      <a:lvl4pPr marL="891095" indent="-179913" algn="l" defTabSz="685783" rtl="0" eaLnBrk="1" latinLnBrk="0" hangingPunct="1">
        <a:lnSpc>
          <a:spcPct val="90000"/>
        </a:lnSpc>
        <a:spcBef>
          <a:spcPts val="375"/>
        </a:spcBef>
        <a:buSzPct val="85000"/>
        <a:buFont typeface="Wingdings" pitchFamily="2" charset="2"/>
        <a:buChar char="§"/>
        <a:tabLst/>
        <a:defRPr sz="2133" b="0" i="0" kern="1200">
          <a:solidFill>
            <a:schemeClr val="tx2"/>
          </a:solidFill>
          <a:latin typeface="Calibri Light" panose="020F0302020204030204" pitchFamily="34" charset="0"/>
          <a:ea typeface="+mn-ea"/>
          <a:cs typeface="Calibri Light" panose="020F0302020204030204" pitchFamily="34" charset="0"/>
        </a:defRPr>
      </a:lvl4pPr>
      <a:lvl5pPr marL="1068891" indent="-177796" algn="l" defTabSz="685783" rtl="0" eaLnBrk="1" latinLnBrk="0" hangingPunct="1">
        <a:lnSpc>
          <a:spcPct val="90000"/>
        </a:lnSpc>
        <a:spcBef>
          <a:spcPts val="375"/>
        </a:spcBef>
        <a:buSzPct val="85000"/>
        <a:buFont typeface="Wingdings" pitchFamily="2" charset="2"/>
        <a:buChar char="§"/>
        <a:tabLst/>
        <a:defRPr sz="1867" b="0" i="0" kern="1200">
          <a:solidFill>
            <a:schemeClr val="tx2"/>
          </a:solidFill>
          <a:latin typeface="Calibri Light" panose="020F0302020204030204" pitchFamily="34" charset="0"/>
          <a:ea typeface="+mn-ea"/>
          <a:cs typeface="Calibri Light" panose="020F0302020204030204" pitchFamily="34" charset="0"/>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60">
          <p15:clr>
            <a:srgbClr val="F26B43"/>
          </p15:clr>
        </p15:guide>
        <p15:guide id="4" orient="horz" pos="2981">
          <p15:clr>
            <a:srgbClr val="F26B43"/>
          </p15:clr>
        </p15:guide>
        <p15:guide id="5" pos="272">
          <p15:clr>
            <a:srgbClr val="F26B43"/>
          </p15:clr>
        </p15:guide>
        <p15:guide id="6" pos="5488">
          <p15:clr>
            <a:srgbClr val="F26B43"/>
          </p15:clr>
        </p15:guide>
        <p15:guide id="7" orient="horz" pos="583">
          <p15:clr>
            <a:srgbClr val="F26B43"/>
          </p15:clr>
        </p15:guide>
        <p15:guide id="8" orient="horz" pos="83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7.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s://endings.uvic.ca/principles.html#release-management" TargetMode="External"/><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hyperlink" Target="https://mapoflondon.uvic.ca/" TargetMode="External"/><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hyperlink" Target="https://loi.uvic.ca/archive" TargetMode="External"/><Relationship Id="rId4" Type="http://schemas.openxmlformats.org/officeDocument/2006/relationships/hyperlink" Target="https://bcgenesis.uvic.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s://web.uvic.ca/hrd/indonesian/"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eb.uvic.ca/lancenrd/martin/weblang/" TargetMode="Externa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type="title" idx="4294967295"/>
          </p:nvPr>
        </p:nvSpPr>
        <p:spPr>
          <a:xfrm>
            <a:off x="0" y="3232150"/>
            <a:ext cx="8383588" cy="1454150"/>
          </a:xfrm>
          <a:prstGeom prst="rect">
            <a:avLst/>
          </a:prstGeom>
          <a:noFill/>
          <a:ln w="0">
            <a:noFill/>
          </a:ln>
        </p:spPr>
        <p:txBody>
          <a:bodyPr lIns="90000" tIns="0" rIns="0" bIns="0" anchor="t">
            <a:noAutofit/>
          </a:bodyPr>
          <a:lstStyle/>
          <a:p>
            <a:pPr algn="ctr">
              <a:lnSpc>
                <a:spcPct val="90000"/>
              </a:lnSpc>
              <a:buNone/>
            </a:pPr>
            <a:r>
              <a:rPr lang="en-US" sz="4800" spc="-1" dirty="0">
                <a:solidFill>
                  <a:srgbClr val="004C65"/>
                </a:solidFill>
                <a:latin typeface="Arial"/>
                <a:ea typeface="Roboto Medium"/>
              </a:rPr>
              <a:t>Preventing the Pain of Digital Loss</a:t>
            </a:r>
            <a:endParaRPr lang="en-US" sz="4800" b="0" strike="noStrike" spc="-1" dirty="0">
              <a:solidFill>
                <a:srgbClr val="000000"/>
              </a:solidFill>
              <a:latin typeface="Arial"/>
            </a:endParaRPr>
          </a:p>
        </p:txBody>
      </p:sp>
      <p:sp>
        <p:nvSpPr>
          <p:cNvPr id="596" name="PlaceHolder 2"/>
          <p:cNvSpPr>
            <a:spLocks noGrp="1"/>
          </p:cNvSpPr>
          <p:nvPr>
            <p:ph type="subTitle" idx="4294967295"/>
          </p:nvPr>
        </p:nvSpPr>
        <p:spPr>
          <a:xfrm>
            <a:off x="0" y="4689475"/>
            <a:ext cx="8399463" cy="674688"/>
          </a:xfrm>
          <a:prstGeom prst="rect">
            <a:avLst/>
          </a:prstGeom>
          <a:noFill/>
          <a:ln w="0">
            <a:noFill/>
          </a:ln>
        </p:spPr>
        <p:txBody>
          <a:bodyPr lIns="0" tIns="0" rIns="0" bIns="0" anchor="t">
            <a:noAutofit/>
          </a:bodyPr>
          <a:lstStyle/>
          <a:p>
            <a:pPr marL="228600" indent="-228600" algn="ctr">
              <a:lnSpc>
                <a:spcPct val="90000"/>
              </a:lnSpc>
              <a:spcBef>
                <a:spcPts val="1001"/>
              </a:spcBef>
              <a:buNone/>
              <a:tabLst>
                <a:tab pos="0" algn="l"/>
              </a:tabLst>
            </a:pPr>
            <a:r>
              <a:rPr lang="en-US" sz="2400" b="0" strike="noStrike" spc="-1">
                <a:solidFill>
                  <a:srgbClr val="004C65"/>
                </a:solidFill>
                <a:latin typeface="Arial"/>
                <a:ea typeface="Roboto"/>
              </a:rPr>
              <a:t>Janelle Jenstad and Martin Holmes</a:t>
            </a:r>
            <a:br>
              <a:rPr sz="2400"/>
            </a:br>
            <a:r>
              <a:rPr lang="en-US" sz="2000" b="0" strike="noStrike" spc="-1">
                <a:solidFill>
                  <a:srgbClr val="004C65"/>
                </a:solidFill>
                <a:latin typeface="Arial"/>
                <a:ea typeface="Roboto"/>
              </a:rPr>
              <a:t>University of Victoria Humanities Computing and Media Centre</a:t>
            </a:r>
            <a:endParaRPr lang="en-CA"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idx="4294967295"/>
          </p:nvPr>
        </p:nvSpPr>
        <p:spPr>
          <a:xfrm>
            <a:off x="0" y="0"/>
            <a:ext cx="11269663" cy="1039813"/>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Horrible technical debt</a:t>
            </a:r>
            <a:endParaRPr lang="en-US" sz="5200" b="0" strike="noStrike" spc="-1">
              <a:solidFill>
                <a:srgbClr val="000000"/>
              </a:solidFill>
              <a:latin typeface="Arial"/>
            </a:endParaRPr>
          </a:p>
        </p:txBody>
      </p:sp>
      <p:sp>
        <p:nvSpPr>
          <p:cNvPr id="3" name="PlaceHolder 2"/>
          <p:cNvSpPr>
            <a:spLocks noGrp="1"/>
          </p:cNvSpPr>
          <p:nvPr>
            <p:ph type="ftr" idx="4294967295"/>
          </p:nvPr>
        </p:nvSpPr>
        <p:spPr>
          <a:xfrm>
            <a:off x="8816975" y="6203950"/>
            <a:ext cx="3375025" cy="361950"/>
          </a:xfrm>
        </p:spPr>
        <p:txBody>
          <a:bodyPr/>
          <a:lstStyle/>
          <a:p>
            <a:r>
              <a:t>Eliminating technical debt in DH projects</a:t>
            </a:r>
          </a:p>
        </p:txBody>
      </p:sp>
      <p:pic>
        <p:nvPicPr>
          <p:cNvPr id="617" name="Picture 1264"/>
          <p:cNvPicPr/>
          <p:nvPr/>
        </p:nvPicPr>
        <p:blipFill>
          <a:blip r:embed="rId2"/>
          <a:stretch/>
        </p:blipFill>
        <p:spPr>
          <a:xfrm>
            <a:off x="5220000" y="1080360"/>
            <a:ext cx="5037840" cy="50378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8" name="Picture 1266"/>
          <p:cNvPicPr/>
          <p:nvPr/>
        </p:nvPicPr>
        <p:blipFill>
          <a:blip r:embed="rId2"/>
          <a:stretch/>
        </p:blipFill>
        <p:spPr>
          <a:xfrm>
            <a:off x="5220000" y="1080360"/>
            <a:ext cx="5037840" cy="5037840"/>
          </a:xfrm>
          <a:prstGeom prst="rect">
            <a:avLst/>
          </a:prstGeom>
          <a:ln w="0">
            <a:noFill/>
          </a:ln>
        </p:spPr>
      </p:pic>
      <p:sp>
        <p:nvSpPr>
          <p:cNvPr id="619" name="TextBox 1267"/>
          <p:cNvSpPr/>
          <p:nvPr/>
        </p:nvSpPr>
        <p:spPr>
          <a:xfrm>
            <a:off x="540000" y="1260000"/>
            <a:ext cx="3453840" cy="162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Update Java: Tomcat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Tomcat: Cocoon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Cocoon: eXist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eXist: XQuery has to be </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rewritten.</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620" name="TextBox 1268"/>
          <p:cNvSpPr/>
          <p:nvPr/>
        </p:nvSpPr>
        <p:spPr>
          <a:xfrm>
            <a:off x="564120" y="3205800"/>
            <a:ext cx="3934080" cy="111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OS update requires MySQL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MySQL update requires PHP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PHP update requires code rewrite.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621" name="TextBox 1"/>
          <p:cNvSpPr/>
          <p:nvPr/>
        </p:nvSpPr>
        <p:spPr>
          <a:xfrm>
            <a:off x="564120" y="4609800"/>
            <a:ext cx="3934080" cy="111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Miss an update and your site is vulnerable to attack.</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622" name="PlaceHolder 5"/>
          <p:cNvSpPr/>
          <p:nvPr/>
        </p:nvSpPr>
        <p:spPr>
          <a:xfrm>
            <a:off x="428400" y="360"/>
            <a:ext cx="1127052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Horrible technical debt</a:t>
            </a:r>
            <a:endParaRPr lang="en-CA" sz="5200" b="0" strike="noStrike" spc="-1">
              <a:latin typeface="Arial"/>
            </a:endParaRPr>
          </a:p>
        </p:txBody>
      </p:sp>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p:cNvSpPr>
          <p:nvPr>
            <p:ph type="title" idx="4294967295"/>
          </p:nvPr>
        </p:nvSpPr>
        <p:spPr>
          <a:xfrm>
            <a:off x="0" y="360363"/>
            <a:ext cx="5510213" cy="1039812"/>
          </a:xfrm>
          <a:prstGeom prst="rect">
            <a:avLst/>
          </a:prstGeom>
          <a:noFill/>
          <a:ln w="0">
            <a:noFill/>
          </a:ln>
        </p:spPr>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Now every project is a Tamagotchi.</a:t>
            </a:r>
            <a:endParaRPr lang="en-US" sz="3200" b="0" strike="noStrike" spc="-1">
              <a:solidFill>
                <a:srgbClr val="000000"/>
              </a:solidFill>
              <a:latin typeface="Arial"/>
            </a:endParaRPr>
          </a:p>
        </p:txBody>
      </p:sp>
      <p:sp>
        <p:nvSpPr>
          <p:cNvPr id="3" name="PlaceHolder 2"/>
          <p:cNvSpPr>
            <a:spLocks noGrp="1"/>
          </p:cNvSpPr>
          <p:nvPr>
            <p:ph type="ftr" idx="4294967295"/>
          </p:nvPr>
        </p:nvSpPr>
        <p:spPr>
          <a:xfrm>
            <a:off x="8816975" y="6203950"/>
            <a:ext cx="3375025" cy="361950"/>
          </a:xfrm>
        </p:spPr>
        <p:txBody>
          <a:bodyPr/>
          <a:lstStyle/>
          <a:p>
            <a:r>
              <a:t>Eliminating technical debt in DH projects</a:t>
            </a:r>
          </a:p>
        </p:txBody>
      </p:sp>
      <p:pic>
        <p:nvPicPr>
          <p:cNvPr id="624" name="Picture 1270"/>
          <p:cNvPicPr/>
          <p:nvPr/>
        </p:nvPicPr>
        <p:blipFill>
          <a:blip r:embed="rId2"/>
          <a:stretch/>
        </p:blipFill>
        <p:spPr>
          <a:xfrm>
            <a:off x="6706080" y="0"/>
            <a:ext cx="5100120" cy="6855840"/>
          </a:xfrm>
          <a:prstGeom prst="rect">
            <a:avLst/>
          </a:prstGeom>
          <a:ln w="0">
            <a:noFill/>
          </a:ln>
        </p:spPr>
      </p:pic>
      <p:sp>
        <p:nvSpPr>
          <p:cNvPr id="625" name="PlaceHolder 7"/>
          <p:cNvSpPr/>
          <p:nvPr/>
        </p:nvSpPr>
        <p:spPr>
          <a:xfrm>
            <a:off x="824400" y="1621800"/>
            <a:ext cx="550980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Life is nothing but maintenance.</a:t>
            </a:r>
            <a:endParaRPr lang="en-CA" sz="3200" b="0" strike="noStrike" spc="-1">
              <a:latin typeface="Arial"/>
            </a:endParaRPr>
          </a:p>
        </p:txBody>
      </p:sp>
      <p:sp>
        <p:nvSpPr>
          <p:cNvPr id="626" name="PlaceHolder 8"/>
          <p:cNvSpPr/>
          <p:nvPr/>
        </p:nvSpPr>
        <p:spPr>
          <a:xfrm>
            <a:off x="1080000" y="2917800"/>
            <a:ext cx="550980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There’s no time for new projects.</a:t>
            </a:r>
            <a:endParaRPr lang="en-CA" sz="32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idx="4294967295"/>
          </p:nvPr>
        </p:nvSpPr>
        <p:spPr>
          <a:xfrm>
            <a:off x="0" y="36513"/>
            <a:ext cx="11090275" cy="1617662"/>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wait – it’s worse. Remember this?</a:t>
            </a:r>
            <a:endParaRPr lang="en-US" sz="5200" b="0" strike="noStrike" spc="-1">
              <a:solidFill>
                <a:srgbClr val="000000"/>
              </a:solidFill>
              <a:latin typeface="Arial"/>
            </a:endParaRPr>
          </a:p>
        </p:txBody>
      </p:sp>
      <p:sp>
        <p:nvSpPr>
          <p:cNvPr id="628" name="PlaceHolder 2"/>
          <p:cNvSpPr>
            <a:spLocks noGrp="1"/>
          </p:cNvSpPr>
          <p:nvPr>
            <p:ph idx="4294967295"/>
          </p:nvPr>
        </p:nvSpPr>
        <p:spPr>
          <a:xfrm>
            <a:off x="0" y="1979613"/>
            <a:ext cx="10174288" cy="1798637"/>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tabLst>
                <a:tab pos="0" algn="l"/>
              </a:tabLst>
            </a:pPr>
            <a:r>
              <a:rPr lang="en-US" sz="2400" b="0" strike="noStrike" spc="-1">
                <a:solidFill>
                  <a:srgbClr val="000000"/>
                </a:solidFill>
                <a:latin typeface="Arial"/>
                <a:ea typeface="Roboto"/>
              </a:rPr>
              <a:t>Individual documents can be published as soon as they’re ready (“rolling publication”).</a:t>
            </a: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sp>
        <p:nvSpPr>
          <p:cNvPr id="629" name="PlaceHolder 13"/>
          <p:cNvSpPr/>
          <p:nvPr/>
        </p:nvSpPr>
        <p:spPr>
          <a:xfrm>
            <a:off x="2160000" y="3960000"/>
            <a:ext cx="8458200" cy="1798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CA" sz="2400" b="0" strike="noStrike" spc="-1">
              <a:latin typeface="Arial"/>
            </a:endParaRPr>
          </a:p>
          <a:p>
            <a:pPr>
              <a:lnSpc>
                <a:spcPct val="90000"/>
              </a:lnSpc>
              <a:spcBef>
                <a:spcPts val="1001"/>
              </a:spcBef>
              <a:buNone/>
            </a:pPr>
            <a:r>
              <a:rPr lang="en-US" sz="2400" b="0" strike="noStrike" spc="-1">
                <a:solidFill>
                  <a:srgbClr val="000000"/>
                </a:solidFill>
                <a:latin typeface="Arial"/>
                <a:ea typeface="Roboto"/>
              </a:rPr>
              <a:t>It seemed like a good idea at the time...</a:t>
            </a:r>
            <a:endParaRPr lang="en-CA" sz="24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PlaceHolder 10"/>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31" name="Google Shape;192;p 1"/>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1"/>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33" name="Google Shape;192;p 3"/>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4"/>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35" name="Google Shape;192;p 4"/>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5"/>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37" name="Google Shape;192;p 5"/>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PlaceHolder 16"/>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39" name="Google Shape;192;p 6"/>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PlaceHolder 17"/>
          <p:cNvSpPr/>
          <p:nvPr/>
        </p:nvSpPr>
        <p:spPr>
          <a:xfrm>
            <a:off x="415800" y="282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641" name="Google Shape;192;p 7"/>
          <p:cNvPicPr/>
          <p:nvPr/>
        </p:nvPicPr>
        <p:blipFill>
          <a:blip r:embed="rId2"/>
          <a:stretch/>
        </p:blipFill>
        <p:spPr>
          <a:xfrm>
            <a:off x="1422360" y="978840"/>
            <a:ext cx="854352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7" name="PlaceHolder 1"/>
          <p:cNvSpPr>
            <a:spLocks noGrp="1"/>
          </p:cNvSpPr>
          <p:nvPr>
            <p:ph type="title" idx="4294967295"/>
          </p:nvPr>
        </p:nvSpPr>
        <p:spPr>
          <a:xfrm>
            <a:off x="0" y="273050"/>
            <a:ext cx="10969625" cy="1143000"/>
          </a:xfrm>
          <a:prstGeom prst="rect">
            <a:avLst/>
          </a:prstGeom>
          <a:noFill/>
          <a:ln w="0">
            <a:noFill/>
          </a:ln>
        </p:spPr>
        <p:txBody>
          <a:bodyPr lIns="0" tIns="0" rIns="0" bIns="0" anchor="ctr">
            <a:noAutofit/>
          </a:bodyPr>
          <a:lstStyle/>
          <a:p>
            <a:pPr algn="ctr">
              <a:lnSpc>
                <a:spcPct val="100000"/>
              </a:lnSpc>
              <a:buNone/>
            </a:pPr>
            <a:r>
              <a:rPr lang="en-CA" sz="4400" b="0" strike="noStrike" spc="-1">
                <a:solidFill>
                  <a:srgbClr val="000000"/>
                </a:solidFill>
                <a:latin typeface="Arial"/>
                <a:ea typeface="DejaVu Sans"/>
              </a:rPr>
              <a:t>Outline</a:t>
            </a:r>
            <a:endParaRPr lang="en-US" sz="4400" b="0" strike="noStrike" spc="-1">
              <a:solidFill>
                <a:srgbClr val="000000"/>
              </a:solidFill>
              <a:latin typeface="Arial"/>
            </a:endParaRPr>
          </a:p>
        </p:txBody>
      </p:sp>
      <p:sp>
        <p:nvSpPr>
          <p:cNvPr id="598" name="PlaceHolder 2"/>
          <p:cNvSpPr>
            <a:spLocks noGrp="1"/>
          </p:cNvSpPr>
          <p:nvPr>
            <p:ph idx="4294967295"/>
          </p:nvPr>
        </p:nvSpPr>
        <p:spPr>
          <a:xfrm>
            <a:off x="0" y="1309688"/>
            <a:ext cx="10969625" cy="4270375"/>
          </a:xfrm>
          <a:prstGeom prst="rect">
            <a:avLst/>
          </a:prstGeom>
          <a:noFill/>
          <a:ln w="0">
            <a:noFill/>
          </a:ln>
        </p:spPr>
        <p:txBody>
          <a:bodyPr lIns="0" tIns="0" rIns="0" bIns="0" anchor="t">
            <a:normAutofit fontScale="48500" lnSpcReduction="20000"/>
          </a:bodyPr>
          <a:lstStyle/>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Who we are and what we do</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What we used to do 20+ years ago</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The advent of exciting new tools</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Problems with the new approach:</a:t>
            </a:r>
            <a:endParaRPr lang="en-US" sz="3200" b="0" strike="noStrike" spc="-1">
              <a:solidFill>
                <a:srgbClr val="000000"/>
              </a:solidFill>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Sporadic/partial publication with missing dependencies</a:t>
            </a:r>
            <a:endParaRPr lang="en-US" sz="2800" b="0" strike="noStrike" spc="-1">
              <a:solidFill>
                <a:srgbClr val="000000"/>
              </a:solidFill>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Uncitability</a:t>
            </a:r>
            <a:endParaRPr lang="en-US" sz="2800" b="0" strike="noStrike" spc="-1">
              <a:solidFill>
                <a:srgbClr val="000000"/>
              </a:solidFill>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Maintenance burden and security risks (Tamagotchi projects)</a:t>
            </a:r>
            <a:endParaRPr lang="en-US" sz="28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We were thinking like software devs. How about thinking like humanists?</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How book editions have worked for centuries (Speculum pecatris)</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How can we use this model for digital editions? (Pet rock projects)</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Endings principles.</a:t>
            </a:r>
            <a:endParaRPr lang="en-US" sz="3200" b="0" strike="noStrike" spc="-1">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Everything we gain.</a:t>
            </a:r>
            <a:endParaRPr lang="en-US" sz="32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PlaceHolder 18"/>
          <p:cNvSpPr/>
          <p:nvPr/>
        </p:nvSpPr>
        <p:spPr>
          <a:xfrm>
            <a:off x="415440" y="42624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A digital edition is a network, not a collection of discrete docs.</a:t>
            </a:r>
            <a:endParaRPr lang="en-CA" sz="2800" b="0" strike="noStrike" spc="-1">
              <a:latin typeface="Arial"/>
            </a:endParaRPr>
          </a:p>
        </p:txBody>
      </p:sp>
      <p:pic>
        <p:nvPicPr>
          <p:cNvPr id="643" name="Google Shape;204;p 1"/>
          <p:cNvPicPr/>
          <p:nvPr/>
        </p:nvPicPr>
        <p:blipFill>
          <a:blip r:embed="rId2"/>
          <a:stretch/>
        </p:blipFill>
        <p:spPr>
          <a:xfrm>
            <a:off x="3285000" y="1279800"/>
            <a:ext cx="5619600" cy="496620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PlaceHolder 19"/>
          <p:cNvSpPr/>
          <p:nvPr/>
        </p:nvSpPr>
        <p:spPr>
          <a:xfrm>
            <a:off x="415800" y="176760"/>
            <a:ext cx="11358000" cy="10544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a:lnSpc>
                <a:spcPct val="100000"/>
              </a:lnSpc>
              <a:spcBef>
                <a:spcPts val="479"/>
              </a:spcBef>
              <a:buNone/>
              <a:tabLst>
                <a:tab pos="0" algn="l"/>
              </a:tabLst>
            </a:pPr>
            <a:r>
              <a:rPr lang="en-CA" sz="5200" b="0" strike="noStrike" spc="-1">
                <a:solidFill>
                  <a:srgbClr val="000000"/>
                </a:solidFill>
                <a:latin typeface="Arial"/>
                <a:ea typeface="Arial"/>
              </a:rPr>
              <a:t>Network map of MoEML</a:t>
            </a:r>
            <a:endParaRPr lang="en-CA" sz="5200" b="0" strike="noStrike" spc="-1">
              <a:latin typeface="Arial"/>
            </a:endParaRPr>
          </a:p>
        </p:txBody>
      </p:sp>
      <p:pic>
        <p:nvPicPr>
          <p:cNvPr id="645" name="Google Shape;210;p 1"/>
          <p:cNvPicPr/>
          <p:nvPr/>
        </p:nvPicPr>
        <p:blipFill>
          <a:blip r:embed="rId2"/>
          <a:stretch/>
        </p:blipFill>
        <p:spPr>
          <a:xfrm>
            <a:off x="3241800" y="945720"/>
            <a:ext cx="5707080" cy="570672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PlaceHolder 20"/>
          <p:cNvSpPr/>
          <p:nvPr/>
        </p:nvSpPr>
        <p:spPr>
          <a:xfrm>
            <a:off x="428760" y="360"/>
            <a:ext cx="1127016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scholarly corollary</a:t>
            </a:r>
            <a:endParaRPr lang="en-CA" sz="5200" b="0" strike="noStrike" spc="-1">
              <a:latin typeface="Arial"/>
            </a:endParaRPr>
          </a:p>
        </p:txBody>
      </p:sp>
      <p:sp>
        <p:nvSpPr>
          <p:cNvPr id="647" name="PlaceHolder 21"/>
          <p:cNvSpPr/>
          <p:nvPr/>
        </p:nvSpPr>
        <p:spPr>
          <a:xfrm>
            <a:off x="448200" y="1980360"/>
            <a:ext cx="10174320" cy="33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one “document” cause changes to other “documents”.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 is no reliable way to cite a “page”.</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There’s no way to get back to the version of a “page” you saw last week.</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nobody will cite the project.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the scholars involved will not win prizes/get tenure/get grant money/be happy and successful.</a:t>
            </a:r>
            <a:endParaRPr lang="en-CA" sz="2400" b="0" strike="noStrike" spc="-1">
              <a:latin typeface="Arial"/>
            </a:endParaRPr>
          </a:p>
        </p:txBody>
      </p:sp>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PlaceHolder 22"/>
          <p:cNvSpPr/>
          <p:nvPr/>
        </p:nvSpPr>
        <p:spPr>
          <a:xfrm>
            <a:off x="428760" y="144360"/>
            <a:ext cx="944928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So the Tamagotchi model is:</a:t>
            </a:r>
            <a:endParaRPr lang="en-CA" sz="3200" b="0" strike="noStrike" spc="-1">
              <a:latin typeface="Arial"/>
            </a:endParaRPr>
          </a:p>
        </p:txBody>
      </p:sp>
      <p:sp>
        <p:nvSpPr>
          <p:cNvPr id="649" name="PlaceHolder 23"/>
          <p:cNvSpPr/>
          <p:nvPr/>
        </p:nvSpPr>
        <p:spPr>
          <a:xfrm>
            <a:off x="448200" y="1980360"/>
            <a:ext cx="10174320" cy="339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bad for developers because they spend their lives on maintenance; and</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bad for scholars because their work appears untrustworthy and uncitable.</a:t>
            </a:r>
            <a:endParaRPr lang="en-CA" sz="2400" b="0" strike="noStrike" spc="-1">
              <a:latin typeface="Arial"/>
            </a:endParaRPr>
          </a:p>
          <a:p>
            <a:pPr>
              <a:lnSpc>
                <a:spcPct val="90000"/>
              </a:lnSpc>
              <a:spcBef>
                <a:spcPts val="1001"/>
              </a:spcBef>
              <a:buNone/>
            </a:pP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let’s stop thinking like software developers, and start thinking like proper humanists.</a:t>
            </a:r>
            <a:endParaRPr lang="en-CA" sz="2400" b="0" strike="noStrike" spc="-1">
              <a:latin typeface="Arial"/>
            </a:endParaRPr>
          </a:p>
        </p:txBody>
      </p:sp>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PlaceHolder 1"/>
          <p:cNvSpPr>
            <a:spLocks noGrp="1"/>
          </p:cNvSpPr>
          <p:nvPr>
            <p:ph type="title" idx="4294967295"/>
          </p:nvPr>
        </p:nvSpPr>
        <p:spPr>
          <a:xfrm>
            <a:off x="0" y="273050"/>
            <a:ext cx="10971213" cy="1143000"/>
          </a:xfrm>
          <a:prstGeom prst="rect">
            <a:avLst/>
          </a:prstGeom>
          <a:noFill/>
          <a:ln w="0">
            <a:noFill/>
          </a:ln>
        </p:spPr>
        <p:txBody>
          <a:bodyPr lIns="0" tIns="0" rIns="0" bIns="0" anchor="b">
            <a:normAutofit/>
          </a:bodyPr>
          <a:lstStyle/>
          <a:p>
            <a:pPr algn="ctr">
              <a:lnSpc>
                <a:spcPct val="100000"/>
              </a:lnSpc>
              <a:buNone/>
              <a:tabLst>
                <a:tab pos="0" algn="l"/>
              </a:tabLst>
            </a:pPr>
            <a:r>
              <a:rPr lang="en-CA" sz="5200" b="0" strike="noStrike" spc="-1">
                <a:solidFill>
                  <a:srgbClr val="000000"/>
                </a:solidFill>
                <a:latin typeface="Arial"/>
                <a:ea typeface="DejaVu Sans"/>
              </a:rPr>
              <a:t>What books got right</a:t>
            </a:r>
            <a:endParaRPr lang="en-US" sz="5200" b="0" strike="noStrike" spc="-1">
              <a:solidFill>
                <a:srgbClr val="000000"/>
              </a:solidFill>
              <a:latin typeface="Arial"/>
            </a:endParaRPr>
          </a:p>
        </p:txBody>
      </p:sp>
      <p:sp>
        <p:nvSpPr>
          <p:cNvPr id="651" name="PlaceHolder 2"/>
          <p:cNvSpPr>
            <a:spLocks noGrp="1"/>
          </p:cNvSpPr>
          <p:nvPr>
            <p:ph type="subTitle" idx="4294967295"/>
          </p:nvPr>
        </p:nvSpPr>
        <p:spPr>
          <a:xfrm>
            <a:off x="0" y="1604963"/>
            <a:ext cx="10971213" cy="3975100"/>
          </a:xfrm>
          <a:prstGeom prst="rect">
            <a:avLst/>
          </a:prstGeom>
          <a:noFill/>
          <a:ln w="0">
            <a:noFill/>
          </a:ln>
        </p:spPr>
        <p:txBody>
          <a:bodyPr lIns="0" tIns="0" rIns="0" bIns="0" anchor="ctr">
            <a:noAutofit/>
          </a:bodyPr>
          <a:lstStyle/>
          <a:p>
            <a:pPr marL="101520" indent="-228600">
              <a:lnSpc>
                <a:spcPct val="115000"/>
              </a:lnSpc>
              <a:spcBef>
                <a:spcPts val="1001"/>
              </a:spcBef>
              <a:buNone/>
              <a:tabLst>
                <a:tab pos="0" algn="l"/>
              </a:tabLst>
            </a:pPr>
            <a:r>
              <a:rPr lang="en-CA" sz="2800" b="0" strike="noStrike" spc="-1">
                <a:solidFill>
                  <a:srgbClr val="333333"/>
                </a:solidFill>
                <a:latin typeface="Arial"/>
                <a:ea typeface="Arial"/>
              </a:rPr>
              <a:t>German </a:t>
            </a:r>
            <a:r>
              <a:rPr lang="en-CA" sz="2800" b="0" i="1" strike="noStrike" spc="-1">
                <a:solidFill>
                  <a:srgbClr val="333333"/>
                </a:solidFill>
                <a:latin typeface="Arial"/>
                <a:ea typeface="Arial"/>
              </a:rPr>
              <a:t>Edition</a:t>
            </a:r>
            <a:r>
              <a:rPr lang="en-CA" sz="2800" b="0" strike="noStrike" spc="-1">
                <a:solidFill>
                  <a:srgbClr val="333333"/>
                </a:solidFill>
                <a:latin typeface="Arial"/>
                <a:ea typeface="Arial"/>
              </a:rPr>
              <a:t> (1537)</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Dutch </a:t>
            </a:r>
            <a:r>
              <a:rPr lang="en-CA" sz="2800" b="0" i="1" strike="noStrike" spc="-1">
                <a:solidFill>
                  <a:srgbClr val="333333"/>
                </a:solidFill>
                <a:latin typeface="Arial"/>
                <a:ea typeface="Arial"/>
              </a:rPr>
              <a:t>editie</a:t>
            </a:r>
            <a:r>
              <a:rPr lang="en-CA" sz="2800" b="0" strike="noStrike" spc="-1">
                <a:solidFill>
                  <a:srgbClr val="333333"/>
                </a:solidFill>
                <a:latin typeface="Arial"/>
                <a:ea typeface="Arial"/>
              </a:rPr>
              <a:t> (1546)</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English </a:t>
            </a:r>
            <a:r>
              <a:rPr lang="en-CA" sz="2800" b="0" i="1" strike="noStrike" spc="-1">
                <a:solidFill>
                  <a:srgbClr val="333333"/>
                </a:solidFill>
                <a:latin typeface="Arial"/>
                <a:ea typeface="Arial"/>
              </a:rPr>
              <a:t>edition</a:t>
            </a:r>
            <a:r>
              <a:rPr lang="en-CA" sz="2800" b="0" strike="noStrike" spc="-1">
                <a:solidFill>
                  <a:srgbClr val="333333"/>
                </a:solidFill>
                <a:latin typeface="Arial"/>
                <a:ea typeface="Arial"/>
              </a:rPr>
              <a:t> (1556)</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Italian </a:t>
            </a:r>
            <a:r>
              <a:rPr lang="en-CA" sz="2800" b="0" i="1" strike="noStrike" spc="-1">
                <a:solidFill>
                  <a:srgbClr val="333333"/>
                </a:solidFill>
                <a:latin typeface="Arial"/>
                <a:ea typeface="Arial"/>
              </a:rPr>
              <a:t>edizione</a:t>
            </a:r>
            <a:r>
              <a:rPr lang="en-CA" sz="2800" b="0" strike="noStrike" spc="-1">
                <a:solidFill>
                  <a:srgbClr val="333333"/>
                </a:solidFill>
                <a:latin typeface="Arial"/>
                <a:ea typeface="Arial"/>
              </a:rPr>
              <a:t> (1575)</a:t>
            </a:r>
            <a:endParaRPr lang="en-CA" sz="2800" b="0" strike="noStrike" spc="-1">
              <a:latin typeface="Arial"/>
            </a:endParaRPr>
          </a:p>
          <a:p>
            <a:pPr marL="101520" indent="-228600">
              <a:lnSpc>
                <a:spcPct val="90000"/>
              </a:lnSpc>
              <a:spcBef>
                <a:spcPts val="1001"/>
              </a:spcBef>
              <a:buNone/>
              <a:tabLst>
                <a:tab pos="0" algn="l"/>
              </a:tabLst>
            </a:pPr>
            <a:endParaRPr lang="en-CA" sz="2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 name="PlaceHolder 1"/>
          <p:cNvSpPr>
            <a:spLocks noGrp="1"/>
          </p:cNvSpPr>
          <p:nvPr>
            <p:ph type="subTitle" idx="4294967295"/>
          </p:nvPr>
        </p:nvSpPr>
        <p:spPr>
          <a:xfrm>
            <a:off x="0" y="18208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Edmund Coote, </a:t>
            </a:r>
            <a:r>
              <a:rPr lang="en-CA" sz="2400" b="0" i="1" strike="noStrike" spc="-1">
                <a:solidFill>
                  <a:srgbClr val="000000"/>
                </a:solidFill>
                <a:latin typeface="Arial"/>
                <a:ea typeface="Arial"/>
              </a:rPr>
              <a:t>The English Schoolmaster</a:t>
            </a:r>
            <a:r>
              <a:rPr lang="en-CA" sz="2400" b="0" strike="noStrike" spc="-1">
                <a:solidFill>
                  <a:srgbClr val="000000"/>
                </a:solidFill>
                <a:latin typeface="Arial"/>
                <a:ea typeface="Arial"/>
              </a:rPr>
              <a:t> (1596): “putting forth”</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John Florio, </a:t>
            </a:r>
            <a:r>
              <a:rPr lang="en-CA" sz="2400" b="0" i="1" strike="noStrike" spc="-1">
                <a:solidFill>
                  <a:srgbClr val="000000"/>
                </a:solidFill>
                <a:latin typeface="Arial"/>
                <a:ea typeface="Arial"/>
              </a:rPr>
              <a:t>A World of Words</a:t>
            </a:r>
            <a:r>
              <a:rPr lang="en-CA" sz="2400" b="0" strike="noStrike" spc="-1">
                <a:solidFill>
                  <a:srgbClr val="000000"/>
                </a:solidFill>
                <a:latin typeface="Arial"/>
                <a:ea typeface="Arial"/>
              </a:rPr>
              <a:t> (1598): “a setting foorth, a publishing, a creating or an edition”</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Robert Cawdrey, </a:t>
            </a:r>
            <a:r>
              <a:rPr lang="en-CA" sz="2400" b="0" i="1" strike="noStrike" spc="-1">
                <a:solidFill>
                  <a:srgbClr val="000000"/>
                </a:solidFill>
                <a:latin typeface="Arial"/>
                <a:ea typeface="Arial"/>
              </a:rPr>
              <a:t>A Table Alphabetical</a:t>
            </a:r>
            <a:r>
              <a:rPr lang="en-CA" sz="2400" b="0" strike="noStrike" spc="-1">
                <a:solidFill>
                  <a:srgbClr val="000000"/>
                </a:solidFill>
                <a:latin typeface="Arial"/>
                <a:ea typeface="Arial"/>
              </a:rPr>
              <a:t> (1604): a “putting fourth, setting abroade”</a:t>
            </a:r>
            <a:endParaRPr lang="en-CA" sz="2400" b="0" strike="noStrike" spc="-1">
              <a:latin typeface="Arial"/>
            </a:endParaRPr>
          </a:p>
          <a:p>
            <a:pPr marL="457200" indent="-228600">
              <a:lnSpc>
                <a:spcPct val="100000"/>
              </a:lnSpc>
              <a:spcBef>
                <a:spcPts val="360"/>
              </a:spcBef>
              <a:buNone/>
              <a:tabLst>
                <a:tab pos="0" algn="l"/>
              </a:tabLst>
            </a:pPr>
            <a:endParaRPr lang="en-CA" sz="1500" b="0" strike="noStrike" spc="-1">
              <a:latin typeface="Arial"/>
            </a:endParaRPr>
          </a:p>
        </p:txBody>
      </p:sp>
      <p:sp>
        <p:nvSpPr>
          <p:cNvPr id="653" name="PlaceHolder 2"/>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“edition”</a:t>
            </a:r>
            <a:endParaRPr lang="en-US" sz="5200" b="0" strike="noStrike" spc="-1">
              <a:solidFill>
                <a:srgbClr val="000000"/>
              </a:solid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Google Shape;72;p12"/>
          <p:cNvPicPr/>
          <p:nvPr/>
        </p:nvPicPr>
        <p:blipFill>
          <a:blip r:embed="rId3"/>
          <a:stretch/>
        </p:blipFill>
        <p:spPr>
          <a:xfrm>
            <a:off x="4226400" y="1054800"/>
            <a:ext cx="3351240" cy="5511960"/>
          </a:xfrm>
          <a:prstGeom prst="rect">
            <a:avLst/>
          </a:prstGeom>
          <a:ln w="12700">
            <a:solidFill>
              <a:srgbClr val="000000"/>
            </a:solidFill>
            <a:round/>
          </a:ln>
        </p:spPr>
      </p:pic>
      <p:pic>
        <p:nvPicPr>
          <p:cNvPr id="655" name="Google Shape;73;p 2"/>
          <p:cNvPicPr/>
          <p:nvPr/>
        </p:nvPicPr>
        <p:blipFill>
          <a:blip r:embed="rId4"/>
          <a:srcRect l="49178"/>
          <a:stretch/>
        </p:blipFill>
        <p:spPr>
          <a:xfrm>
            <a:off x="7830720" y="1054800"/>
            <a:ext cx="3783240" cy="5511960"/>
          </a:xfrm>
          <a:prstGeom prst="rect">
            <a:avLst/>
          </a:prstGeom>
          <a:ln w="0">
            <a:noFill/>
          </a:ln>
        </p:spPr>
      </p:pic>
      <p:pic>
        <p:nvPicPr>
          <p:cNvPr id="656" name="Google Shape;74;p 2"/>
          <p:cNvPicPr/>
          <p:nvPr/>
        </p:nvPicPr>
        <p:blipFill>
          <a:blip r:embed="rId5"/>
          <a:srcRect l="1768" t="3156" r="-1768" b="-3156"/>
          <a:stretch/>
        </p:blipFill>
        <p:spPr>
          <a:xfrm>
            <a:off x="203040" y="2415960"/>
            <a:ext cx="3734280" cy="2790000"/>
          </a:xfrm>
          <a:prstGeom prst="rect">
            <a:avLst/>
          </a:prstGeom>
          <a:ln w="0">
            <a:noFill/>
          </a:ln>
        </p:spPr>
      </p:pic>
      <p:sp>
        <p:nvSpPr>
          <p:cNvPr id="657" name="TextBox 1"/>
          <p:cNvSpPr/>
          <p:nvPr/>
        </p:nvSpPr>
        <p:spPr>
          <a:xfrm>
            <a:off x="1377720" y="5358240"/>
            <a:ext cx="6868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CA" sz="1800" b="0" strike="noStrike" spc="-1">
                <a:solidFill>
                  <a:srgbClr val="000000"/>
                </a:solidFill>
                <a:latin typeface="Arial"/>
                <a:ea typeface="DejaVu Sans"/>
              </a:rPr>
              <a:t>1516</a:t>
            </a:r>
            <a:endParaRPr lang="en-CA" sz="1800" b="0" strike="noStrike" spc="-1">
              <a:latin typeface="Arial"/>
            </a:endParaRPr>
          </a:p>
        </p:txBody>
      </p:sp>
      <p:sp>
        <p:nvSpPr>
          <p:cNvPr id="658" name="PlaceHolder 1"/>
          <p:cNvSpPr>
            <a:spLocks noGrp="1"/>
          </p:cNvSpPr>
          <p:nvPr>
            <p:ph idx="4294967295"/>
          </p:nvPr>
        </p:nvSpPr>
        <p:spPr>
          <a:xfrm>
            <a:off x="0" y="439738"/>
            <a:ext cx="11202988" cy="5141912"/>
          </a:xfrm>
          <a:prstGeom prst="rect">
            <a:avLst/>
          </a:prstGeom>
          <a:noFill/>
          <a:ln w="0">
            <a:noFill/>
          </a:ln>
        </p:spPr>
        <p:txBody>
          <a:bodyPr lIns="0" tIns="0" rIns="0" bIns="0" anchor="t">
            <a:noAutofit/>
          </a:bodyPr>
          <a:lstStyle/>
          <a:p>
            <a:pPr>
              <a:lnSpc>
                <a:spcPct val="90000"/>
              </a:lnSpc>
              <a:spcBef>
                <a:spcPts val="1001"/>
              </a:spcBef>
              <a:buNone/>
              <a:tabLst>
                <a:tab pos="0" algn="l"/>
              </a:tabLst>
            </a:pPr>
            <a:r>
              <a:rPr lang="en-CA" sz="2800" b="0" i="1" strike="noStrike" spc="-1">
                <a:solidFill>
                  <a:srgbClr val="000000"/>
                </a:solidFill>
                <a:latin typeface="Arial"/>
                <a:ea typeface="DejaVu Sans"/>
              </a:rPr>
              <a:t>Utopia</a:t>
            </a:r>
            <a:endParaRPr lang="en-US" sz="2800" b="0" strike="noStrike" spc="-1">
              <a:solidFill>
                <a:srgbClr val="000000"/>
              </a:solidFill>
              <a:latin typeface="Arial"/>
            </a:endParaRPr>
          </a:p>
          <a:p>
            <a:pPr>
              <a:lnSpc>
                <a:spcPct val="90000"/>
              </a:lnSpc>
              <a:spcBef>
                <a:spcPts val="1001"/>
              </a:spcBef>
              <a:buNone/>
              <a:tabLst>
                <a:tab pos="0" algn="l"/>
              </a:tabLst>
            </a:pPr>
            <a:r>
              <a:rPr lang="en-CA" sz="2800" b="0" strike="noStrike" spc="-1">
                <a:solidFill>
                  <a:srgbClr val="000000"/>
                </a:solidFill>
                <a:latin typeface="Arial"/>
                <a:ea typeface="DejaVu Sans"/>
              </a:rPr>
              <a:t>By Thomas More</a:t>
            </a:r>
            <a:endParaRPr lang="en-US" sz="28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101520" indent="-228600">
              <a:lnSpc>
                <a:spcPct val="115000"/>
              </a:lnSpc>
              <a:spcBef>
                <a:spcPts val="1001"/>
              </a:spcBef>
              <a:buNone/>
              <a:tabLst>
                <a:tab pos="0" algn="l"/>
              </a:tabLst>
            </a:pPr>
            <a:r>
              <a:rPr lang="en-CA" sz="2400" b="0" strike="noStrike" spc="-1">
                <a:solidFill>
                  <a:srgbClr val="333333"/>
                </a:solidFill>
                <a:latin typeface="Arial"/>
                <a:ea typeface="Arial"/>
              </a:rPr>
              <a:t>I haue now in this seconde edition taken about it such paines, yt verye fewe great faultes &amp; notable errours are in it to be founde.</a:t>
            </a:r>
            <a:endParaRPr lang="en-US" sz="2400" b="0" strike="noStrike" spc="-1">
              <a:solidFill>
                <a:srgbClr val="000000"/>
              </a:solidFill>
              <a:latin typeface="Arial"/>
            </a:endParaRPr>
          </a:p>
          <a:p>
            <a:pPr marL="101520" indent="-228600">
              <a:lnSpc>
                <a:spcPct val="115000"/>
              </a:lnSpc>
              <a:spcBef>
                <a:spcPts val="201"/>
              </a:spcBef>
              <a:buNone/>
              <a:tabLst>
                <a:tab pos="0" algn="l"/>
              </a:tabLst>
            </a:pPr>
            <a:endParaRPr lang="en-US" sz="2400" b="0" strike="noStrike" spc="-1">
              <a:solidFill>
                <a:srgbClr val="000000"/>
              </a:solidFill>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 Ralphe Robynson, second edition of his translation of </a:t>
            </a:r>
            <a:endParaRPr lang="en-US" sz="2400" b="0" strike="noStrike" spc="-1">
              <a:solidFill>
                <a:srgbClr val="000000"/>
              </a:solidFill>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Thomas More’s </a:t>
            </a:r>
            <a:r>
              <a:rPr lang="en-CA" sz="2400" b="0" i="1" strike="noStrike" spc="-1">
                <a:solidFill>
                  <a:srgbClr val="333333"/>
                </a:solidFill>
                <a:latin typeface="Arial"/>
                <a:ea typeface="Arial"/>
              </a:rPr>
              <a:t>Utopia</a:t>
            </a:r>
            <a:r>
              <a:rPr lang="en-CA" sz="2400" b="0" strike="noStrike" spc="-1">
                <a:solidFill>
                  <a:srgbClr val="333333"/>
                </a:solidFill>
                <a:latin typeface="Arial"/>
                <a:ea typeface="Arial"/>
              </a:rPr>
              <a:t>, 1556 (A3v)</a:t>
            </a:r>
            <a:endParaRPr lang="en-US" sz="2400" b="0" strike="noStrike" spc="-1">
              <a:solidFill>
                <a:srgbClr val="000000"/>
              </a:solidFill>
              <a:latin typeface="Arial"/>
            </a:endParaRPr>
          </a:p>
          <a:p>
            <a:pPr marL="101520" indent="-228600">
              <a:lnSpc>
                <a:spcPct val="100000"/>
              </a:lnSpc>
              <a:spcBef>
                <a:spcPts val="360"/>
              </a:spcBef>
              <a:buNone/>
              <a:tabLst>
                <a:tab pos="0" algn="l"/>
              </a:tabLst>
            </a:pPr>
            <a:endParaRPr lang="en-US" sz="1700" b="0" strike="noStrike" spc="-1">
              <a:solidFill>
                <a:srgbClr val="000000"/>
              </a:solidFill>
              <a:latin typeface="Arial"/>
            </a:endParaRPr>
          </a:p>
        </p:txBody>
      </p:sp>
      <p:sp>
        <p:nvSpPr>
          <p:cNvPr id="660" name="PlaceHolder 2"/>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New Edition as New Text</a:t>
            </a:r>
            <a:endParaRPr lang="en-US" sz="52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15000"/>
              </a:lnSpc>
              <a:spcBef>
                <a:spcPts val="1001"/>
              </a:spcBef>
              <a:buNone/>
              <a:tabLst>
                <a:tab pos="0" algn="l"/>
              </a:tabLst>
            </a:pPr>
            <a:r>
              <a:rPr lang="en-CA" sz="2400" b="0" strike="noStrike" spc="-1">
                <a:solidFill>
                  <a:srgbClr val="000000"/>
                </a:solidFill>
                <a:latin typeface="Arial"/>
                <a:ea typeface="Arial"/>
              </a:rPr>
              <a:t>A printed version of a given work that may be distinguished from other versions … by </a:t>
            </a:r>
            <a:r>
              <a:rPr lang="en-CA" sz="2400" b="0" strike="noStrike" spc="-1">
                <a:solidFill>
                  <a:srgbClr val="CC0000"/>
                </a:solidFill>
                <a:latin typeface="Arial"/>
                <a:ea typeface="Arial"/>
              </a:rPr>
              <a:t>its membership of a complete batch of copies printed from the same setting of type, usually at the same time and place</a:t>
            </a:r>
            <a:r>
              <a:rPr lang="en-CA" sz="2400" b="0" strike="noStrike" spc="-1">
                <a:solidFill>
                  <a:srgbClr val="000000"/>
                </a:solidFill>
                <a:latin typeface="Arial"/>
                <a:ea typeface="Arial"/>
              </a:rPr>
              <a:t>. These batches come to be numbered as first, second, third, etc. editions, each time a new version is set again from fresh type.</a:t>
            </a:r>
            <a:endParaRPr lang="en-US" sz="2400" b="0" strike="noStrike" spc="-1">
              <a:solidFill>
                <a:srgbClr val="000000"/>
              </a:solidFill>
              <a:latin typeface="Arial"/>
            </a:endParaRPr>
          </a:p>
          <a:p>
            <a:pPr marL="228600" indent="-228600" algn="r">
              <a:lnSpc>
                <a:spcPct val="115000"/>
              </a:lnSpc>
              <a:spcBef>
                <a:spcPts val="1001"/>
              </a:spcBef>
              <a:buNone/>
              <a:tabLst>
                <a:tab pos="0" algn="l"/>
              </a:tabLst>
            </a:pPr>
            <a:r>
              <a:rPr lang="en-CA" sz="2400" b="0" strike="noStrike" spc="-1">
                <a:solidFill>
                  <a:srgbClr val="000000"/>
                </a:solidFill>
                <a:latin typeface="Arial"/>
                <a:ea typeface="Arial"/>
              </a:rPr>
              <a:t>- Baldick, </a:t>
            </a:r>
            <a:r>
              <a:rPr lang="en-CA" sz="2400" b="0" i="1" strike="noStrike" spc="-1">
                <a:solidFill>
                  <a:srgbClr val="000000"/>
                </a:solidFill>
                <a:latin typeface="Arial"/>
                <a:ea typeface="Arial"/>
              </a:rPr>
              <a:t>Oxford Dictionary of Literary Terms</a:t>
            </a:r>
            <a:endParaRPr lang="en-US" sz="2400" b="0" strike="noStrike" spc="-1">
              <a:solidFill>
                <a:srgbClr val="000000"/>
              </a:solidFill>
              <a:latin typeface="Arial"/>
            </a:endParaRPr>
          </a:p>
          <a:p>
            <a:pPr marL="228600" indent="-228600">
              <a:lnSpc>
                <a:spcPct val="115000"/>
              </a:lnSpc>
              <a:spcBef>
                <a:spcPts val="1001"/>
              </a:spcBef>
              <a:buNone/>
              <a:tabLst>
                <a:tab pos="0" algn="l"/>
              </a:tabLst>
            </a:pPr>
            <a:endParaRPr lang="en-US" sz="1200" b="0" strike="noStrike" spc="-1">
              <a:solidFill>
                <a:srgbClr val="000000"/>
              </a:solidFill>
              <a:latin typeface="Arial"/>
            </a:endParaRPr>
          </a:p>
          <a:p>
            <a:pPr marL="228600" indent="-228600">
              <a:lnSpc>
                <a:spcPct val="115000"/>
              </a:lnSpc>
              <a:spcBef>
                <a:spcPts val="1001"/>
              </a:spcBef>
              <a:buNone/>
              <a:tabLst>
                <a:tab pos="0" algn="l"/>
              </a:tabLst>
            </a:pPr>
            <a:endParaRPr lang="en-US" sz="1200" b="0" strike="noStrike" spc="-1">
              <a:solidFill>
                <a:srgbClr val="000000"/>
              </a:solidFill>
              <a:latin typeface="Arial"/>
            </a:endParaRPr>
          </a:p>
          <a:p>
            <a:pPr marL="228600" indent="-228600">
              <a:lnSpc>
                <a:spcPct val="115000"/>
              </a:lnSpc>
              <a:spcBef>
                <a:spcPts val="1001"/>
              </a:spcBef>
              <a:buNone/>
              <a:tabLst>
                <a:tab pos="0" algn="l"/>
              </a:tabLst>
            </a:pPr>
            <a:endParaRPr lang="en-US" sz="1200" b="0" strike="noStrike" spc="-1">
              <a:solidFill>
                <a:srgbClr val="000000"/>
              </a:solidFill>
              <a:latin typeface="Arial"/>
            </a:endParaRPr>
          </a:p>
        </p:txBody>
      </p:sp>
      <p:sp>
        <p:nvSpPr>
          <p:cNvPr id="662" name="PlaceHolder 2"/>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New edition as text</a:t>
            </a:r>
            <a:endParaRPr lang="en-US" sz="5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PlaceHolder 1"/>
          <p:cNvSpPr>
            <a:spLocks noGrp="1"/>
          </p:cNvSpPr>
          <p:nvPr>
            <p:ph type="title" idx="4294967295"/>
          </p:nvPr>
        </p:nvSpPr>
        <p:spPr>
          <a:xfrm>
            <a:off x="0" y="273050"/>
            <a:ext cx="12049125" cy="1201738"/>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Editions ≈ Versions</a:t>
            </a:r>
            <a:endParaRPr lang="en-US" sz="5200" b="0" strike="noStrike" spc="-1">
              <a:solidFill>
                <a:srgbClr val="000000"/>
              </a:solidFill>
              <a:latin typeface="Arial"/>
            </a:endParaRPr>
          </a:p>
        </p:txBody>
      </p:sp>
      <p:pic>
        <p:nvPicPr>
          <p:cNvPr id="664" name="Google Shape;99;p 2"/>
          <p:cNvPicPr/>
          <p:nvPr/>
        </p:nvPicPr>
        <p:blipFill>
          <a:blip r:embed="rId3"/>
          <a:stretch/>
        </p:blipFill>
        <p:spPr>
          <a:xfrm>
            <a:off x="3202560" y="2153160"/>
            <a:ext cx="8181000" cy="1969920"/>
          </a:xfrm>
          <a:prstGeom prst="rect">
            <a:avLst/>
          </a:prstGeom>
          <a:ln w="0">
            <a:noFill/>
          </a:ln>
        </p:spPr>
      </p:pic>
      <p:pic>
        <p:nvPicPr>
          <p:cNvPr id="665" name="Google Shape;100;p 2"/>
          <p:cNvPicPr/>
          <p:nvPr/>
        </p:nvPicPr>
        <p:blipFill>
          <a:blip r:embed="rId4"/>
          <a:stretch/>
        </p:blipFill>
        <p:spPr>
          <a:xfrm>
            <a:off x="522000" y="1708200"/>
            <a:ext cx="2520720" cy="3782160"/>
          </a:xfrm>
          <a:prstGeom prst="rect">
            <a:avLst/>
          </a:prstGeom>
          <a:ln w="0">
            <a:noFill/>
          </a:ln>
          <a:effectLst>
            <a:outerShdw dist="123840" dir="5400000"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type="title" idx="4294967295"/>
          </p:nvPr>
        </p:nvSpPr>
        <p:spPr>
          <a:xfrm>
            <a:off x="0" y="0"/>
            <a:ext cx="11269663" cy="1039813"/>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What is HCMC?</a:t>
            </a:r>
            <a:endParaRPr lang="en-US" sz="5200" b="0" strike="noStrike" spc="-1">
              <a:solidFill>
                <a:srgbClr val="000000"/>
              </a:solidFill>
              <a:latin typeface="Arial"/>
            </a:endParaRPr>
          </a:p>
        </p:txBody>
      </p:sp>
      <p:sp>
        <p:nvSpPr>
          <p:cNvPr id="600" name="PlaceHolder 2"/>
          <p:cNvSpPr>
            <a:spLocks noGrp="1"/>
          </p:cNvSpPr>
          <p:nvPr>
            <p:ph idx="4294967295"/>
          </p:nvPr>
        </p:nvSpPr>
        <p:spPr>
          <a:xfrm>
            <a:off x="0" y="1390650"/>
            <a:ext cx="4197350" cy="3903663"/>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Humanities Computing and Media Centre</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Set up in the mid-1990s​</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Provides programming  support for research and  teaching in the Humanities​</a:t>
            </a:r>
            <a:endParaRPr lang="en-US" sz="2400" b="0" strike="noStrike" spc="-1">
              <a:solidFill>
                <a:srgbClr val="000000"/>
              </a:solidFill>
              <a:latin typeface="Arial"/>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a:solidFill>
                  <a:srgbClr val="000000"/>
                </a:solidFill>
                <a:latin typeface="Arial"/>
                <a:ea typeface="Roboto"/>
              </a:rPr>
              <a:t>Includes a lab where researchers and teams can work</a:t>
            </a: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pic>
        <p:nvPicPr>
          <p:cNvPr id="601" name="Picture 2" descr="A group of people in a room"/>
          <p:cNvPicPr/>
          <p:nvPr/>
        </p:nvPicPr>
        <p:blipFill>
          <a:blip r:embed="rId3"/>
          <a:stretch/>
        </p:blipFill>
        <p:spPr>
          <a:xfrm>
            <a:off x="4721760" y="1137600"/>
            <a:ext cx="6570000" cy="492660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idx="4294967295"/>
          </p:nvPr>
        </p:nvSpPr>
        <p:spPr>
          <a:xfrm>
            <a:off x="0" y="214313"/>
            <a:ext cx="10637838" cy="1633537"/>
          </a:xfrm>
          <a:prstGeom prst="rect">
            <a:avLst/>
          </a:prstGeom>
          <a:noFill/>
          <a:ln w="0">
            <a:noFill/>
          </a:ln>
        </p:spPr>
        <p:txBody>
          <a:bodyPr lIns="0" tIns="0" rIns="0" bIns="0" anchor="ctr">
            <a:normAutofit/>
          </a:bodyPr>
          <a:lstStyle/>
          <a:p>
            <a:pPr algn="ctr">
              <a:lnSpc>
                <a:spcPct val="90000"/>
              </a:lnSpc>
              <a:buNone/>
            </a:pPr>
            <a:r>
              <a:rPr lang="en-CA" sz="5200" b="0" strike="noStrike" spc="-1">
                <a:solidFill>
                  <a:srgbClr val="000000"/>
                </a:solidFill>
                <a:latin typeface="Arial"/>
                <a:ea typeface="DejaVu Sans"/>
              </a:rPr>
              <a:t>Rolling releases ≈ wikis</a:t>
            </a:r>
            <a:endParaRPr lang="en-US" sz="5200" b="0" strike="noStrike" spc="-1">
              <a:solidFill>
                <a:srgbClr val="000000"/>
              </a:solidFill>
              <a:latin typeface="Arial"/>
            </a:endParaRPr>
          </a:p>
        </p:txBody>
      </p:sp>
      <p:sp>
        <p:nvSpPr>
          <p:cNvPr id="667" name="PlaceHolder 2"/>
          <p:cNvSpPr>
            <a:spLocks noGrp="1"/>
          </p:cNvSpPr>
          <p:nvPr>
            <p:ph idx="4294967295"/>
          </p:nvPr>
        </p:nvSpPr>
        <p:spPr>
          <a:xfrm>
            <a:off x="0" y="1849438"/>
            <a:ext cx="9202738" cy="45593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US" sz="2400" b="0" strike="noStrike" spc="-1">
              <a:solidFill>
                <a:srgbClr val="000000"/>
              </a:solidFill>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 you should never end your research with </a:t>
            </a:r>
            <a:r>
              <a:rPr lang="en-CA" sz="2400" b="0" i="1" strike="noStrike" spc="-1">
                <a:solidFill>
                  <a:srgbClr val="000000"/>
                </a:solidFill>
                <a:latin typeface="Arial"/>
                <a:ea typeface="Arial"/>
              </a:rPr>
              <a:t>Wikipedia</a:t>
            </a:r>
            <a:r>
              <a:rPr lang="en-CA" sz="2400" b="0" strike="noStrike" spc="-1">
                <a:solidFill>
                  <a:srgbClr val="000000"/>
                </a:solidFill>
                <a:latin typeface="Arial"/>
                <a:ea typeface="Arial"/>
              </a:rPr>
              <a:t> or another wiki. Instead, use such sites at the very beginning stages of your research to gather basic information and sources and then move on to more credible sources.</a:t>
            </a:r>
            <a:endParaRPr lang="en-US" sz="2400" b="0" strike="noStrike" spc="-1">
              <a:solidFill>
                <a:srgbClr val="000000"/>
              </a:solidFill>
              <a:latin typeface="Arial"/>
            </a:endParaRPr>
          </a:p>
          <a:p>
            <a:pPr marL="228600" indent="-228600" algn="r">
              <a:lnSpc>
                <a:spcPct val="100000"/>
              </a:lnSpc>
              <a:spcBef>
                <a:spcPts val="360"/>
              </a:spcBef>
              <a:buNone/>
              <a:tabLst>
                <a:tab pos="0" algn="l"/>
              </a:tabLst>
            </a:pPr>
            <a:r>
              <a:rPr lang="en-CA" sz="2400" b="0" strike="noStrike" spc="-1">
                <a:solidFill>
                  <a:srgbClr val="000000"/>
                </a:solidFill>
                <a:latin typeface="Arial"/>
                <a:ea typeface="Arial"/>
              </a:rPr>
              <a:t>– Ellen C. Carillo, </a:t>
            </a:r>
            <a:r>
              <a:rPr lang="en-CA" sz="2400" b="0" i="1" strike="noStrike" spc="-1">
                <a:solidFill>
                  <a:srgbClr val="000000"/>
                </a:solidFill>
                <a:latin typeface="Arial"/>
                <a:ea typeface="Arial"/>
              </a:rPr>
              <a:t>MLA Guide to Digital Literacy</a:t>
            </a:r>
            <a:r>
              <a:rPr lang="en-CA" sz="2400" b="0" strike="noStrike" spc="-1">
                <a:solidFill>
                  <a:srgbClr val="000000"/>
                </a:solidFill>
                <a:latin typeface="Arial"/>
                <a:ea typeface="Arial"/>
              </a:rPr>
              <a:t>, 104</a:t>
            </a:r>
            <a:endParaRPr lang="en-US" sz="24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PlaceHolder 1"/>
          <p:cNvSpPr>
            <a:spLocks noGrp="1"/>
          </p:cNvSpPr>
          <p:nvPr>
            <p:ph type="subTitle" idx="4294967295"/>
          </p:nvPr>
        </p:nvSpPr>
        <p:spPr>
          <a:xfrm>
            <a:off x="0" y="323850"/>
            <a:ext cx="11356975" cy="1055688"/>
          </a:xfrm>
          <a:prstGeom prst="rect">
            <a:avLst/>
          </a:prstGeom>
          <a:noFill/>
          <a:ln w="0">
            <a:noFill/>
          </a:ln>
        </p:spPr>
        <p:txBody>
          <a:bodyPr lIns="0" tIns="0" rIns="0" bIns="0" anchor="t">
            <a:normAutofit/>
          </a:bodyPr>
          <a:lstStyle/>
          <a:p>
            <a:pPr marL="228600" indent="-228600" algn="ctr">
              <a:lnSpc>
                <a:spcPct val="100000"/>
              </a:lnSpc>
              <a:spcBef>
                <a:spcPts val="479"/>
              </a:spcBef>
              <a:buNone/>
              <a:tabLst>
                <a:tab pos="0" algn="l"/>
              </a:tabLst>
            </a:pPr>
            <a:r>
              <a:rPr lang="en-CA" sz="5200" b="0" strike="noStrike" spc="-1">
                <a:solidFill>
                  <a:srgbClr val="000000"/>
                </a:solidFill>
                <a:latin typeface="Arial"/>
                <a:ea typeface="DejaVu Sans"/>
              </a:rPr>
              <a:t>Wikis don’t trust wikis</a:t>
            </a:r>
            <a:endParaRPr lang="en-CA" sz="5200" b="0" strike="noStrike" spc="-1">
              <a:latin typeface="Arial"/>
            </a:endParaRPr>
          </a:p>
        </p:txBody>
      </p:sp>
      <p:sp>
        <p:nvSpPr>
          <p:cNvPr id="669" name="Google Shape;234;p 2"/>
          <p:cNvSpPr/>
          <p:nvPr/>
        </p:nvSpPr>
        <p:spPr>
          <a:xfrm>
            <a:off x="847800" y="1612080"/>
            <a:ext cx="10443240" cy="23770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buNone/>
              <a:tabLst>
                <a:tab pos="0" algn="l"/>
              </a:tabLst>
            </a:pPr>
            <a:r>
              <a:rPr lang="en-CA" sz="2400" b="1" strike="noStrike" spc="-1">
                <a:solidFill>
                  <a:srgbClr val="000000"/>
                </a:solidFill>
                <a:latin typeface="Arial"/>
                <a:ea typeface="Arial"/>
              </a:rPr>
              <a:t>Wikipedia is not a reliable source</a:t>
            </a:r>
            <a:r>
              <a:rPr lang="en-CA" sz="2400" b="0" strike="noStrike" spc="-1">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lang="en-CA" sz="2400" b="0" strike="noStrike" spc="-1">
              <a:latin typeface="Arial"/>
            </a:endParaRPr>
          </a:p>
          <a:p>
            <a:pPr>
              <a:lnSpc>
                <a:spcPct val="100000"/>
              </a:lnSpc>
              <a:buNone/>
              <a:tabLst>
                <a:tab pos="0" algn="l"/>
              </a:tabLst>
            </a:pPr>
            <a:endParaRPr lang="en-CA" sz="2400" b="0" strike="noStrike" spc="-1">
              <a:latin typeface="Arial"/>
            </a:endParaRPr>
          </a:p>
          <a:p>
            <a:pPr algn="r">
              <a:lnSpc>
                <a:spcPct val="100000"/>
              </a:lnSpc>
              <a:buNone/>
              <a:tabLst>
                <a:tab pos="0" algn="l"/>
              </a:tabLst>
            </a:pPr>
            <a:r>
              <a:rPr lang="en-CA" sz="2400" b="0" strike="noStrike" spc="-1">
                <a:solidFill>
                  <a:srgbClr val="000000"/>
                </a:solidFill>
                <a:latin typeface="Arial"/>
                <a:ea typeface="Arial"/>
              </a:rPr>
              <a:t>https://en.wikipedia.org/wiki/Wikipedia:Wikipedia_is_not_a_reliable_source</a:t>
            </a:r>
            <a:endParaRPr lang="en-CA" sz="24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PlaceHolder 1"/>
          <p:cNvSpPr>
            <a:spLocks noGrp="1"/>
          </p:cNvSpPr>
          <p:nvPr>
            <p:ph idx="4294967295"/>
          </p:nvPr>
        </p:nvSpPr>
        <p:spPr>
          <a:xfrm>
            <a:off x="0" y="1944688"/>
            <a:ext cx="9202738" cy="4179887"/>
          </a:xfrm>
          <a:prstGeom prst="rect">
            <a:avLst/>
          </a:prstGeom>
          <a:noFill/>
          <a:ln w="0">
            <a:noFill/>
          </a:ln>
        </p:spPr>
        <p:txBody>
          <a:bodyPr lIns="0" tIns="0" rIns="0" bIns="0" anchor="t">
            <a:normAutofit/>
          </a:bodyPr>
          <a:lstStyle/>
          <a:p>
            <a:pPr marL="457200" indent="-367920">
              <a:lnSpc>
                <a:spcPct val="100000"/>
              </a:lnSpc>
              <a:spcBef>
                <a:spcPts val="360"/>
              </a:spcBef>
              <a:buClr>
                <a:srgbClr val="000000"/>
              </a:buClr>
              <a:buFont typeface="Arial"/>
              <a:buChar char="•"/>
            </a:pPr>
            <a:r>
              <a:rPr lang="en-CA" sz="2400" b="0" strike="noStrike" spc="-1">
                <a:solidFill>
                  <a:srgbClr val="000000"/>
                </a:solidFill>
                <a:latin typeface="Arial"/>
                <a:ea typeface="Arial"/>
              </a:rPr>
              <a:t>Style guides won’t help us cite a moving target. </a:t>
            </a:r>
            <a:endParaRPr lang="en-US" sz="2400" b="0" strike="noStrike" spc="-1">
              <a:solidFill>
                <a:srgbClr val="000000"/>
              </a:solidFill>
              <a:latin typeface="Arial"/>
            </a:endParaRPr>
          </a:p>
          <a:p>
            <a:pPr marL="457200" indent="-367920">
              <a:lnSpc>
                <a:spcPct val="100000"/>
              </a:lnSpc>
              <a:spcBef>
                <a:spcPts val="1001"/>
              </a:spcBef>
              <a:buClr>
                <a:srgbClr val="000000"/>
              </a:buClr>
              <a:buFont typeface="Arial"/>
              <a:buChar char="•"/>
            </a:pPr>
            <a:r>
              <a:rPr lang="en-CA" sz="2400" b="0" strike="noStrike" spc="-1">
                <a:solidFill>
                  <a:srgbClr val="000000"/>
                </a:solidFill>
                <a:latin typeface="Arial"/>
                <a:ea typeface="Arial"/>
              </a:rPr>
              <a:t>The onus is on producers of resources, not citers of resources. </a:t>
            </a:r>
            <a:endParaRPr lang="en-US" sz="2400" b="0" strike="noStrike" spc="-1">
              <a:solidFill>
                <a:srgbClr val="000000"/>
              </a:solidFill>
              <a:latin typeface="Arial"/>
            </a:endParaRPr>
          </a:p>
          <a:p>
            <a:pPr marL="457200" indent="-367920">
              <a:lnSpc>
                <a:spcPct val="100000"/>
              </a:lnSpc>
              <a:spcBef>
                <a:spcPts val="1001"/>
              </a:spcBef>
              <a:buClr>
                <a:srgbClr val="000000"/>
              </a:buClr>
              <a:buFont typeface="Arial"/>
              <a:buChar char="•"/>
            </a:pPr>
            <a:r>
              <a:rPr lang="en-CA" sz="2400" b="0" strike="noStrike" spc="-1">
                <a:solidFill>
                  <a:srgbClr val="000000"/>
                </a:solidFill>
                <a:latin typeface="Arial"/>
                <a:ea typeface="Arial"/>
              </a:rPr>
              <a:t>The digital resources themselves need to move to </a:t>
            </a:r>
            <a:r>
              <a:rPr lang="en-CA" sz="2400" b="0" strike="noStrike" spc="-1">
                <a:solidFill>
                  <a:srgbClr val="CC0000"/>
                </a:solidFill>
                <a:latin typeface="Arial"/>
                <a:ea typeface="Arial"/>
              </a:rPr>
              <a:t>stable</a:t>
            </a:r>
            <a:r>
              <a:rPr lang="en-CA" sz="2400" b="0" strike="noStrike" spc="-1">
                <a:solidFill>
                  <a:srgbClr val="000000"/>
                </a:solidFill>
                <a:latin typeface="Arial"/>
                <a:ea typeface="Arial"/>
              </a:rPr>
              <a:t> versioning/editioning.</a:t>
            </a:r>
            <a:endParaRPr lang="en-US" sz="2400" b="0" strike="noStrike" spc="-1">
              <a:solidFill>
                <a:srgbClr val="000000"/>
              </a:solidFill>
              <a:latin typeface="Arial"/>
            </a:endParaRPr>
          </a:p>
        </p:txBody>
      </p:sp>
      <p:sp>
        <p:nvSpPr>
          <p:cNvPr id="671" name="PlaceHolder 2"/>
          <p:cNvSpPr>
            <a:spLocks noGrp="1"/>
          </p:cNvSpPr>
          <p:nvPr>
            <p:ph type="title" idx="4294967295"/>
          </p:nvPr>
        </p:nvSpPr>
        <p:spPr>
          <a:xfrm>
            <a:off x="0" y="214313"/>
            <a:ext cx="10637838" cy="1633537"/>
          </a:xfrm>
          <a:prstGeom prst="rect">
            <a:avLst/>
          </a:prstGeom>
          <a:noFill/>
          <a:ln w="0">
            <a:noFill/>
          </a:ln>
        </p:spPr>
        <p:txBody>
          <a:bodyPr lIns="0" tIns="0" rIns="0" bIns="0" anchor="ctr">
            <a:normAutofit/>
          </a:bodyPr>
          <a:lstStyle/>
          <a:p>
            <a:pPr>
              <a:lnSpc>
                <a:spcPct val="100000"/>
              </a:lnSpc>
              <a:buNone/>
              <a:tabLst>
                <a:tab pos="0" algn="l"/>
              </a:tabLst>
            </a:pPr>
            <a:r>
              <a:rPr lang="en-CA" sz="2800" b="0" strike="noStrike" spc="-1">
                <a:solidFill>
                  <a:srgbClr val="000000"/>
                </a:solidFill>
                <a:latin typeface="Arial"/>
                <a:ea typeface="Arial"/>
              </a:rPr>
              <a:t>We claim …</a:t>
            </a:r>
            <a:endParaRPr lang="en-US" sz="2800" b="0" strike="noStrike" spc="-1">
              <a:solidFill>
                <a:srgbClr val="000000"/>
              </a:solidFill>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Picture 5"/>
          <p:cNvPicPr/>
          <p:nvPr/>
        </p:nvPicPr>
        <p:blipFill>
          <a:blip r:embed="rId2"/>
          <a:stretch/>
        </p:blipFill>
        <p:spPr>
          <a:xfrm>
            <a:off x="5743440" y="2938320"/>
            <a:ext cx="703800" cy="979920"/>
          </a:xfrm>
          <a:prstGeom prst="rect">
            <a:avLst/>
          </a:prstGeom>
          <a:ln w="0">
            <a:noFill/>
          </a:ln>
        </p:spPr>
      </p:pic>
      <p:pic>
        <p:nvPicPr>
          <p:cNvPr id="675" name="Picture 4"/>
          <p:cNvPicPr/>
          <p:nvPr/>
        </p:nvPicPr>
        <p:blipFill>
          <a:blip r:embed="rId3"/>
          <a:srcRect t="2310"/>
          <a:stretch/>
        </p:blipFill>
        <p:spPr>
          <a:xfrm>
            <a:off x="-360" y="2340000"/>
            <a:ext cx="12191040" cy="230616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p:cNvSpPr>
          <p:nvPr>
            <p:ph type="title" idx="4294967295"/>
          </p:nvPr>
        </p:nvSpPr>
        <p:spPr>
          <a:xfrm>
            <a:off x="0" y="273050"/>
            <a:ext cx="10971213" cy="1144588"/>
          </a:xfrm>
          <a:prstGeom prst="rect">
            <a:avLst/>
          </a:prstGeom>
          <a:noFill/>
          <a:ln w="0">
            <a:noFill/>
          </a:ln>
        </p:spPr>
        <p:txBody>
          <a:bodyPr lIns="0" tIns="0" rIns="0" bIns="0" anchor="ctr">
            <a:noAutofit/>
          </a:bodyPr>
          <a:lstStyle/>
          <a:p>
            <a:pPr algn="ctr">
              <a:lnSpc>
                <a:spcPct val="90000"/>
              </a:lnSpc>
              <a:buNone/>
            </a:pPr>
            <a:r>
              <a:rPr lang="en-CA" sz="5200" b="0" strike="noStrike" spc="-1">
                <a:solidFill>
                  <a:srgbClr val="000000"/>
                </a:solidFill>
                <a:latin typeface="Arial"/>
                <a:ea typeface="DejaVu Sans"/>
              </a:rPr>
              <a:t>Endings Team and Questions</a:t>
            </a:r>
            <a:endParaRPr lang="en-US" sz="5200" b="0" strike="noStrike" spc="-1">
              <a:solidFill>
                <a:srgbClr val="000000"/>
              </a:solidFill>
              <a:latin typeface="Arial"/>
            </a:endParaRPr>
          </a:p>
        </p:txBody>
      </p:sp>
      <p:sp>
        <p:nvSpPr>
          <p:cNvPr id="677" name="PlaceHolder 2"/>
          <p:cNvSpPr>
            <a:spLocks noGrp="1"/>
          </p:cNvSpPr>
          <p:nvPr>
            <p:ph idx="4294967295"/>
          </p:nvPr>
        </p:nvSpPr>
        <p:spPr>
          <a:xfrm>
            <a:off x="0" y="1604963"/>
            <a:ext cx="10971213" cy="3976687"/>
          </a:xfrm>
          <a:prstGeom prst="rect">
            <a:avLst/>
          </a:prstGeom>
          <a:noFill/>
          <a:ln w="0">
            <a:noFill/>
          </a:ln>
        </p:spPr>
        <p:txBody>
          <a:bodyPr lIns="0" tIns="0" rIns="0" bIns="0" anchor="t">
            <a:noAutofit/>
          </a:bodyPr>
          <a:lstStyle/>
          <a:p>
            <a:pPr marL="228600" indent="-228600">
              <a:lnSpc>
                <a:spcPct val="90000"/>
              </a:lnSpc>
              <a:spcBef>
                <a:spcPts val="1001"/>
              </a:spcBef>
              <a:buClr>
                <a:srgbClr val="2994FF"/>
              </a:buClr>
              <a:buFont typeface="Arial"/>
              <a:buChar char="•"/>
            </a:pPr>
            <a:r>
              <a:rPr lang="en-CA" sz="2800" b="0" strike="noStrike" spc="-1">
                <a:solidFill>
                  <a:srgbClr val="2994FF"/>
                </a:solidFill>
                <a:latin typeface="Arial"/>
                <a:ea typeface="DejaVu Sans"/>
              </a:rPr>
              <a:t>Humanities faculty</a:t>
            </a:r>
            <a:endParaRPr lang="en-US" sz="2800" b="0" strike="noStrike" spc="-1">
              <a:solidFill>
                <a:srgbClr val="000000"/>
              </a:solidFill>
              <a:latin typeface="Arial"/>
            </a:endParaRPr>
          </a:p>
          <a:p>
            <a:pPr marL="228600" indent="-228600">
              <a:lnSpc>
                <a:spcPct val="90000"/>
              </a:lnSpc>
              <a:spcBef>
                <a:spcPts val="1001"/>
              </a:spcBef>
              <a:buClr>
                <a:srgbClr val="2994FF"/>
              </a:buClr>
              <a:buFont typeface="Arial"/>
              <a:buChar char="•"/>
            </a:pPr>
            <a:r>
              <a:rPr lang="en-CA" sz="2800" b="0" strike="noStrike" spc="-1">
                <a:solidFill>
                  <a:srgbClr val="2994FF"/>
                </a:solidFill>
                <a:latin typeface="Arial"/>
                <a:ea typeface="DejaVu Sans"/>
              </a:rPr>
              <a:t>Librarians</a:t>
            </a:r>
            <a:endParaRPr lang="en-US" sz="2800" b="0" strike="noStrike" spc="-1">
              <a:solidFill>
                <a:srgbClr val="000000"/>
              </a:solidFill>
              <a:latin typeface="Arial"/>
            </a:endParaRPr>
          </a:p>
          <a:p>
            <a:pPr marL="228600" indent="-228600">
              <a:lnSpc>
                <a:spcPct val="90000"/>
              </a:lnSpc>
              <a:spcBef>
                <a:spcPts val="1001"/>
              </a:spcBef>
              <a:buClr>
                <a:srgbClr val="2994FF"/>
              </a:buClr>
              <a:buFont typeface="Arial"/>
              <a:buChar char="•"/>
            </a:pPr>
            <a:r>
              <a:rPr lang="en-CA" sz="2800" b="0" strike="noStrike" spc="-1">
                <a:solidFill>
                  <a:srgbClr val="2994FF"/>
                </a:solidFill>
                <a:latin typeface="Arial"/>
                <a:ea typeface="DejaVu Sans"/>
              </a:rPr>
              <a:t>Programmers</a:t>
            </a:r>
            <a:endParaRPr lang="en-US" sz="2800" b="0" strike="noStrike" spc="-1">
              <a:solidFill>
                <a:srgbClr val="000000"/>
              </a:solidFill>
              <a:latin typeface="Arial"/>
            </a:endParaRPr>
          </a:p>
          <a:p>
            <a:pPr>
              <a:lnSpc>
                <a:spcPct val="90000"/>
              </a:lnSpc>
              <a:spcBef>
                <a:spcPts val="1001"/>
              </a:spcBef>
              <a:buNone/>
            </a:pPr>
            <a:endParaRPr lang="en-US" sz="2800" b="0" strike="noStrike" spc="-1">
              <a:solidFill>
                <a:srgbClr val="000000"/>
              </a:solidFill>
              <a:latin typeface="Arial"/>
            </a:endParaRPr>
          </a:p>
          <a:p>
            <a:pPr marL="228600" indent="-228600">
              <a:lnSpc>
                <a:spcPct val="90000"/>
              </a:lnSpc>
              <a:spcBef>
                <a:spcPts val="1001"/>
              </a:spcBef>
              <a:buClr>
                <a:srgbClr val="7600AA"/>
              </a:buClr>
              <a:buFont typeface="Arial"/>
              <a:buChar char="•"/>
            </a:pPr>
            <a:r>
              <a:rPr lang="en-CA" sz="2800" b="0" strike="noStrike" spc="-1">
                <a:solidFill>
                  <a:srgbClr val="7600AA"/>
                </a:solidFill>
                <a:latin typeface="Arial"/>
                <a:ea typeface="DejaVu Sans"/>
              </a:rPr>
              <a:t>How do and how should DH projects conclude?</a:t>
            </a:r>
            <a:endParaRPr lang="en-US" sz="2800" b="0" strike="noStrike" spc="-1">
              <a:solidFill>
                <a:srgbClr val="000000"/>
              </a:solidFill>
              <a:latin typeface="Arial"/>
            </a:endParaRPr>
          </a:p>
          <a:p>
            <a:pPr marL="228600" indent="-228600">
              <a:lnSpc>
                <a:spcPct val="90000"/>
              </a:lnSpc>
              <a:spcBef>
                <a:spcPts val="1001"/>
              </a:spcBef>
              <a:buClr>
                <a:srgbClr val="7600AA"/>
              </a:buClr>
              <a:buFont typeface="Arial"/>
              <a:buChar char="•"/>
            </a:pPr>
            <a:r>
              <a:rPr lang="en-CA" sz="2800" b="0" strike="noStrike" spc="-1">
                <a:solidFill>
                  <a:srgbClr val="7600AA"/>
                </a:solidFill>
                <a:latin typeface="Arial"/>
                <a:ea typeface="DejaVu Sans"/>
              </a:rPr>
              <a:t>How should we preserve projects to retain their dynamic features?</a:t>
            </a:r>
            <a:endParaRPr lang="en-US" sz="2800" b="0" strike="noStrike" spc="-1">
              <a:solidFill>
                <a:srgbClr val="000000"/>
              </a:solidFill>
              <a:latin typeface="Arial"/>
            </a:endParaRPr>
          </a:p>
          <a:p>
            <a:pPr marL="228600" indent="-228600">
              <a:lnSpc>
                <a:spcPct val="90000"/>
              </a:lnSpc>
              <a:spcBef>
                <a:spcPts val="1001"/>
              </a:spcBef>
              <a:buClr>
                <a:srgbClr val="7600AA"/>
              </a:buClr>
              <a:buFont typeface="Arial"/>
              <a:buChar char="•"/>
            </a:pPr>
            <a:r>
              <a:rPr lang="en-CA" sz="2800" b="0" strike="noStrike" spc="-1">
                <a:solidFill>
                  <a:srgbClr val="7600AA"/>
                </a:solidFill>
                <a:latin typeface="Arial"/>
                <a:ea typeface="DejaVu Sans"/>
              </a:rPr>
              <a:t>Where should projects be archived?</a:t>
            </a:r>
            <a:endParaRPr lang="en-US" sz="2800" b="0" strike="noStrike" spc="-1">
              <a:solidFill>
                <a:srgbClr val="000000"/>
              </a:solidFill>
              <a:latin typeface="Arial"/>
            </a:endParaRPr>
          </a:p>
          <a:p>
            <a:pPr>
              <a:lnSpc>
                <a:spcPct val="90000"/>
              </a:lnSpc>
              <a:spcBef>
                <a:spcPts val="1001"/>
              </a:spcBef>
              <a:buNone/>
              <a:tabLst>
                <a:tab pos="0" algn="l"/>
              </a:tabLst>
            </a:pPr>
            <a:endParaRPr lang="en-US" sz="2800" b="0" strike="noStrike" spc="-1">
              <a:solidFill>
                <a:srgbClr val="000000"/>
              </a:solidFill>
              <a:latin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PlaceHolder 1"/>
          <p:cNvSpPr>
            <a:spLocks noGrp="1"/>
          </p:cNvSpPr>
          <p:nvPr>
            <p:ph type="title" idx="4294967295"/>
          </p:nvPr>
        </p:nvSpPr>
        <p:spPr>
          <a:xfrm>
            <a:off x="1222375" y="4559300"/>
            <a:ext cx="10969625" cy="1143000"/>
          </a:xfrm>
          <a:prstGeom prst="rect">
            <a:avLst/>
          </a:prstGeom>
          <a:noFill/>
          <a:ln w="0">
            <a:noFill/>
          </a:ln>
        </p:spPr>
        <p:txBody>
          <a:bodyPr lIns="0" tIns="0" rIns="0" bIns="0" anchor="ctr">
            <a:noAutofit/>
          </a:bodyPr>
          <a:lstStyle/>
          <a:p>
            <a:pPr>
              <a:lnSpc>
                <a:spcPct val="90000"/>
              </a:lnSpc>
              <a:buNone/>
            </a:pPr>
            <a:r>
              <a:rPr lang="en-CA" sz="2800" b="0" strike="noStrike" spc="-1">
                <a:solidFill>
                  <a:srgbClr val="000000"/>
                </a:solidFill>
                <a:latin typeface="Arial"/>
                <a:ea typeface="DejaVu Sans"/>
              </a:rPr>
              <a:t>https://endings.uvic.ca/principles.html</a:t>
            </a:r>
            <a:endParaRPr lang="en-US" sz="2800" b="0" strike="noStrike" spc="-1">
              <a:solidFill>
                <a:srgbClr val="000000"/>
              </a:solidFill>
              <a:latin typeface="Arial"/>
            </a:endParaRPr>
          </a:p>
        </p:txBody>
      </p:sp>
      <p:pic>
        <p:nvPicPr>
          <p:cNvPr id="679" name="Content Placeholder 6"/>
          <p:cNvPicPr/>
          <p:nvPr/>
        </p:nvPicPr>
        <p:blipFill>
          <a:blip r:embed="rId2"/>
          <a:stretch/>
        </p:blipFill>
        <p:spPr>
          <a:xfrm>
            <a:off x="1181160" y="313920"/>
            <a:ext cx="9828000" cy="397548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rmAutofit fontScale="90000"/>
          </a:bodyPr>
          <a:lstStyle/>
          <a:p>
            <a:pPr algn="ctr">
              <a:lnSpc>
                <a:spcPct val="100000"/>
              </a:lnSpc>
              <a:buNone/>
              <a:tabLst>
                <a:tab pos="0" algn="l"/>
              </a:tabLst>
            </a:pPr>
            <a:r>
              <a:rPr lang="en-CA" sz="5200" b="0" strike="noStrike" spc="-1">
                <a:solidFill>
                  <a:srgbClr val="000000"/>
                </a:solidFill>
                <a:latin typeface="Arial"/>
                <a:ea typeface="Arial"/>
              </a:rPr>
              <a:t>Endings Principles 5: Release Management</a:t>
            </a:r>
            <a:endParaRPr lang="en-US" sz="5200" b="0" strike="noStrike" spc="-1">
              <a:solidFill>
                <a:srgbClr val="000000"/>
              </a:solidFill>
              <a:latin typeface="Arial"/>
            </a:endParaRPr>
          </a:p>
        </p:txBody>
      </p:sp>
      <p:sp>
        <p:nvSpPr>
          <p:cNvPr id="681" name="PlaceHolder 2"/>
          <p:cNvSpPr>
            <a:spLocks noGrp="1"/>
          </p:cNvSpPr>
          <p:nvPr>
            <p:ph idx="4294967295"/>
          </p:nvPr>
        </p:nvSpPr>
        <p:spPr>
          <a:xfrm>
            <a:off x="0" y="1800225"/>
            <a:ext cx="10971213" cy="3779838"/>
          </a:xfrm>
          <a:prstGeom prst="rect">
            <a:avLst/>
          </a:prstGeom>
          <a:noFill/>
          <a:ln w="0">
            <a:noFill/>
          </a:ln>
        </p:spPr>
        <p:txBody>
          <a:bodyPr lIns="0" tIns="0" rIns="0" bIns="0" anchor="t">
            <a:normAutofit/>
          </a:bodyPr>
          <a:lstStyle/>
          <a:p>
            <a:pPr marL="228600">
              <a:lnSpc>
                <a:spcPct val="100000"/>
              </a:lnSpc>
              <a:spcBef>
                <a:spcPts val="360"/>
              </a:spcBef>
              <a:buNone/>
              <a:tabLst>
                <a:tab pos="0" algn="l"/>
              </a:tabLst>
            </a:pPr>
            <a:r>
              <a:rPr lang="en-CA" sz="2400" b="0" strike="noStrike" spc="-1">
                <a:solidFill>
                  <a:srgbClr val="404040"/>
                </a:solidFill>
                <a:latin typeface="Arial"/>
                <a:ea typeface="Arial"/>
              </a:rPr>
              <a:t>Release management handles the public release of products. Without good release management, a project can never end gracefully.</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2400" b="0" strike="noStrike" spc="-1">
              <a:solidFill>
                <a:srgbClr val="000000"/>
              </a:solidFill>
              <a:latin typeface="Arial"/>
            </a:endParaRPr>
          </a:p>
          <a:p>
            <a:pPr marL="228600" indent="-228600" algn="r">
              <a:lnSpc>
                <a:spcPct val="100000"/>
              </a:lnSpc>
              <a:spcBef>
                <a:spcPts val="360"/>
              </a:spcBef>
              <a:buNone/>
              <a:tabLst>
                <a:tab pos="0" algn="l"/>
              </a:tabLst>
            </a:pPr>
            <a:r>
              <a:rPr lang="en-CA" sz="2400" b="0" strike="noStrike" spc="-1">
                <a:solidFill>
                  <a:srgbClr val="404040"/>
                </a:solidFill>
                <a:latin typeface="Arial"/>
                <a:ea typeface="Arial"/>
              </a:rPr>
              <a:t>– </a:t>
            </a:r>
            <a:r>
              <a:rPr lang="en-CA" sz="2400" b="0" u="sng" strike="noStrike" spc="-1">
                <a:solidFill>
                  <a:srgbClr val="3395B9"/>
                </a:solidFill>
                <a:uFillTx/>
                <a:latin typeface="Arial"/>
                <a:ea typeface="Arial"/>
                <a:hlinkClick r:id="rId3"/>
              </a:rPr>
              <a:t>https://endings.uvic.ca/principles.html#release-management</a:t>
            </a:r>
            <a:r>
              <a:rPr lang="en-CA" sz="1350" b="0" strike="noStrike" spc="-1">
                <a:solidFill>
                  <a:srgbClr val="404040"/>
                </a:solidFill>
                <a:latin typeface="Lora"/>
                <a:ea typeface="Lora"/>
              </a:rPr>
              <a:t> </a:t>
            </a:r>
            <a:endParaRPr lang="en-US" sz="1350" b="0" strike="noStrike" spc="-1">
              <a:solidFill>
                <a:srgbClr val="000000"/>
              </a:solidFill>
              <a:latin typeface="Arial"/>
            </a:endParaRPr>
          </a:p>
          <a:p>
            <a:pPr marL="228600" indent="-228600">
              <a:lnSpc>
                <a:spcPct val="100000"/>
              </a:lnSpc>
              <a:spcBef>
                <a:spcPts val="360"/>
              </a:spcBef>
              <a:buNone/>
              <a:tabLst>
                <a:tab pos="0" algn="l"/>
              </a:tabLst>
            </a:pPr>
            <a:endParaRPr lang="en-US" sz="1350" b="0" strike="noStrike" spc="-1">
              <a:solidFill>
                <a:srgbClr val="000000"/>
              </a:solidFill>
              <a:latin typeface="Arial"/>
            </a:endParaRPr>
          </a:p>
          <a:p>
            <a:pPr marL="228600" indent="-228600">
              <a:lnSpc>
                <a:spcPct val="100000"/>
              </a:lnSpc>
              <a:spcBef>
                <a:spcPts val="360"/>
              </a:spcBef>
              <a:buNone/>
              <a:tabLst>
                <a:tab pos="0" algn="l"/>
              </a:tabLst>
            </a:pPr>
            <a:endParaRPr lang="en-US" sz="1350" b="0" strike="noStrike" spc="-1">
              <a:solidFill>
                <a:srgbClr val="000000"/>
              </a:solidFill>
              <a:latin typeface="Arial"/>
            </a:endParaRPr>
          </a:p>
          <a:p>
            <a:pPr marL="228600" indent="-228600">
              <a:lnSpc>
                <a:spcPct val="100000"/>
              </a:lnSpc>
              <a:spcBef>
                <a:spcPts val="360"/>
              </a:spcBef>
              <a:buNone/>
              <a:tabLst>
                <a:tab pos="0" algn="l"/>
              </a:tabLst>
            </a:pPr>
            <a:endParaRPr lang="en-US" sz="135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5.1 Releases should be </a:t>
            </a:r>
            <a:r>
              <a:rPr lang="en-CA" sz="2400" b="0" strike="noStrike" spc="-1">
                <a:solidFill>
                  <a:srgbClr val="CC0000"/>
                </a:solidFill>
                <a:latin typeface="Arial"/>
                <a:ea typeface="Arial"/>
              </a:rPr>
              <a:t>periodic </a:t>
            </a:r>
            <a:r>
              <a:rPr lang="en-CA" sz="2400" b="0" strike="noStrike" spc="-1">
                <a:solidFill>
                  <a:srgbClr val="000000"/>
                </a:solidFill>
                <a:latin typeface="Arial"/>
                <a:ea typeface="Arial"/>
              </a:rPr>
              <a:t>and carefully planned. </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5.2 A release should only be made when the entire product set is </a:t>
            </a:r>
            <a:r>
              <a:rPr lang="en-CA" sz="2400" b="0" strike="noStrike" spc="-1">
                <a:solidFill>
                  <a:srgbClr val="CC0000"/>
                </a:solidFill>
                <a:latin typeface="Arial"/>
                <a:ea typeface="Arial"/>
              </a:rPr>
              <a:t>coherent, consistent, and complete</a:t>
            </a:r>
            <a:r>
              <a:rPr lang="en-CA" sz="2400" b="0" strike="noStrike" spc="-1">
                <a:solidFill>
                  <a:srgbClr val="000000"/>
                </a:solidFill>
                <a:latin typeface="Arial"/>
                <a:ea typeface="Arial"/>
              </a:rPr>
              <a:t> (passing all validation and diagnostic tests). </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1800" b="0" strike="noStrike" spc="-1">
              <a:solidFill>
                <a:srgbClr val="000000"/>
              </a:solidFill>
              <a:latin typeface="Arial"/>
            </a:endParaRPr>
          </a:p>
          <a:p>
            <a:pPr marL="228600" indent="-228600">
              <a:lnSpc>
                <a:spcPct val="100000"/>
              </a:lnSpc>
              <a:spcBef>
                <a:spcPts val="360"/>
              </a:spcBef>
              <a:buNone/>
              <a:tabLst>
                <a:tab pos="0" algn="l"/>
              </a:tabLst>
            </a:pPr>
            <a:endParaRPr lang="en-US" sz="1800" b="0" strike="noStrike" spc="-1">
              <a:solidFill>
                <a:srgbClr val="000000"/>
              </a:solidFill>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5.3 </a:t>
            </a:r>
            <a:r>
              <a:rPr lang="en-CA" sz="2400" b="0" strike="noStrike" spc="-1">
                <a:solidFill>
                  <a:srgbClr val="CC0000"/>
                </a:solidFill>
                <a:latin typeface="Arial"/>
                <a:ea typeface="Arial"/>
              </a:rPr>
              <a:t>Like editions of print works</a:t>
            </a:r>
            <a:r>
              <a:rPr lang="en-CA" sz="2400" b="0" strike="noStrike" spc="-1">
                <a:solidFill>
                  <a:srgbClr val="000000"/>
                </a:solidFill>
                <a:latin typeface="Arial"/>
                <a:ea typeface="Arial"/>
              </a:rPr>
              <a:t>, each release of a web resource should be clearly identified on every page by its build date and some kind of version number.</a:t>
            </a:r>
            <a:r>
              <a:rPr lang="en-CA" sz="1800" b="0" strike="noStrike" spc="-1">
                <a:solidFill>
                  <a:srgbClr val="000000"/>
                </a:solidFill>
                <a:latin typeface="Arial"/>
                <a:ea typeface="Arial"/>
              </a:rPr>
              <a:t> </a:t>
            </a:r>
            <a:endParaRPr lang="en-US" sz="18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idx="4294967295"/>
          </p:nvPr>
        </p:nvSpPr>
        <p:spPr>
          <a:xfrm>
            <a:off x="0" y="0"/>
            <a:ext cx="11269663" cy="1039813"/>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What is HCMC?</a:t>
            </a:r>
            <a:endParaRPr lang="en-US" sz="5200" b="0" strike="noStrike" spc="-1">
              <a:solidFill>
                <a:srgbClr val="000000"/>
              </a:solidFill>
              <a:latin typeface="Arial"/>
            </a:endParaRPr>
          </a:p>
        </p:txBody>
      </p:sp>
      <p:sp>
        <p:nvSpPr>
          <p:cNvPr id="603" name="PlaceHolder 2"/>
          <p:cNvSpPr>
            <a:spLocks noGrp="1"/>
          </p:cNvSpPr>
          <p:nvPr>
            <p:ph idx="4294967295"/>
          </p:nvPr>
        </p:nvSpPr>
        <p:spPr>
          <a:xfrm>
            <a:off x="0" y="1449388"/>
            <a:ext cx="10174288" cy="3929062"/>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Has published hundreds of digital resources over the years​</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Many of these are large-scale digital editions, such as:​</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Map of Early Modern London (13,257 pages, </a:t>
            </a:r>
            <a:r>
              <a:rPr lang="en-US" sz="2400" b="0" u="sng" strike="noStrike" spc="-1">
                <a:solidFill>
                  <a:srgbClr val="3395B9"/>
                </a:solidFill>
                <a:uFillTx/>
                <a:latin typeface="Arial"/>
                <a:ea typeface="Roboto"/>
                <a:hlinkClick r:id="rId3"/>
              </a:rPr>
              <a:t>mapoflondon.uvic.ca</a:t>
            </a:r>
            <a:r>
              <a:rPr lang="en-US" sz="2400" b="0" strike="noStrike" spc="-1">
                <a:solidFill>
                  <a:srgbClr val="000000"/>
                </a:solidFill>
                <a:latin typeface="Arial"/>
                <a:ea typeface="Roboto"/>
              </a:rPr>
              <a:t>)​</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Colonial Despatches of BC and Vancouver Island (10,827 pages, </a:t>
            </a:r>
            <a:r>
              <a:rPr lang="en-US" sz="2400" b="0" u="sng" strike="noStrike" spc="-1">
                <a:solidFill>
                  <a:srgbClr val="3395B9"/>
                </a:solidFill>
                <a:uFillTx/>
                <a:latin typeface="Arial"/>
                <a:ea typeface="Roboto"/>
                <a:hlinkClick r:id="rId4"/>
              </a:rPr>
              <a:t>bcgenesis.uvic.ca</a:t>
            </a:r>
            <a:r>
              <a:rPr lang="en-US" sz="2400" b="0" strike="noStrike" spc="-1">
                <a:solidFill>
                  <a:srgbClr val="000000"/>
                </a:solidFill>
                <a:latin typeface="Arial"/>
                <a:ea typeface="Roboto"/>
              </a:rPr>
              <a:t>)​</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Landscapes of Injustice Archive (154,846 pages, </a:t>
            </a:r>
            <a:r>
              <a:rPr lang="en-US" sz="2400" b="0" u="sng" strike="noStrike" spc="-1">
                <a:solidFill>
                  <a:srgbClr val="3395B9"/>
                </a:solidFill>
                <a:uFillTx/>
                <a:latin typeface="Arial"/>
                <a:ea typeface="Roboto"/>
                <a:hlinkClick r:id="rId5"/>
              </a:rPr>
              <a:t>loi.uvic.ca/archive</a:t>
            </a:r>
            <a:r>
              <a:rPr lang="en-US" sz="2400" b="0" strike="noStrike" spc="-1">
                <a:solidFill>
                  <a:srgbClr val="000000"/>
                </a:solidFill>
                <a:latin typeface="Arial"/>
                <a:ea typeface="Roboto"/>
              </a:rPr>
              <a:t>)</a:t>
            </a:r>
            <a:r>
              <a:rPr lang="en-US" sz="2400" b="0" strike="noStrike" spc="-1">
                <a:solidFill>
                  <a:srgbClr val="004C65"/>
                </a:solidFill>
                <a:latin typeface="Arial"/>
                <a:ea typeface="Roboto"/>
              </a:rPr>
              <a:t>​</a:t>
            </a: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How MoEML does it</a:t>
            </a:r>
            <a:endParaRPr lang="en-US" sz="5200" b="0" strike="noStrike" spc="-1">
              <a:solidFill>
                <a:srgbClr val="000000"/>
              </a:solidFill>
              <a:latin typeface="Arial"/>
            </a:endParaRPr>
          </a:p>
        </p:txBody>
      </p:sp>
      <p:pic>
        <p:nvPicPr>
          <p:cNvPr id="686" name="Google Shape;273;p 2"/>
          <p:cNvPicPr/>
          <p:nvPr/>
        </p:nvPicPr>
        <p:blipFill>
          <a:blip r:embed="rId3"/>
          <a:stretch/>
        </p:blipFill>
        <p:spPr>
          <a:xfrm>
            <a:off x="1493640" y="2287080"/>
            <a:ext cx="9202320" cy="302508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MoEML v.7.0, svn rev. 20565 2022-05-05 09:11:13 -0700 (Thu, 05 May 2022).</a:t>
            </a:r>
            <a:endParaRPr lang="en-US" sz="2400" b="0" strike="noStrike" spc="-1">
              <a:solidFill>
                <a:srgbClr val="000000"/>
              </a:solidFill>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5.4 Web resources should include detailed </a:t>
            </a:r>
            <a:r>
              <a:rPr lang="en-CA" sz="2400" b="0" strike="noStrike" spc="-1">
                <a:solidFill>
                  <a:srgbClr val="CC0000"/>
                </a:solidFill>
                <a:latin typeface="Arial"/>
                <a:ea typeface="Arial"/>
              </a:rPr>
              <a:t>instructions for citation</a:t>
            </a:r>
            <a:r>
              <a:rPr lang="en-CA" sz="2400" b="0" strike="noStrike" spc="-1">
                <a:solidFill>
                  <a:srgbClr val="000000"/>
                </a:solidFill>
                <a:latin typeface="Arial"/>
                <a:ea typeface="Arial"/>
              </a:rPr>
              <a:t>, so that end-users can unambiguously cite a specific page from a specific edition.</a:t>
            </a:r>
            <a:endParaRPr lang="en-US" sz="2400" b="0" strike="noStrike" spc="-1">
              <a:solidFill>
                <a:srgbClr val="000000"/>
              </a:solidFill>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 name="Google Shape;288;p48"/>
          <p:cNvPicPr/>
          <p:nvPr/>
        </p:nvPicPr>
        <p:blipFill>
          <a:blip r:embed="rId2"/>
          <a:stretch/>
        </p:blipFill>
        <p:spPr>
          <a:xfrm>
            <a:off x="2809440" y="611640"/>
            <a:ext cx="5216760" cy="536940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We want lots of static copies.</a:t>
            </a:r>
            <a:endParaRPr lang="en-US" sz="5200" b="0" strike="noStrike" spc="-1">
              <a:solidFill>
                <a:srgbClr val="000000"/>
              </a:solidFill>
              <a:latin typeface="Arial"/>
            </a:endParaRPr>
          </a:p>
        </p:txBody>
      </p:sp>
      <p:sp>
        <p:nvSpPr>
          <p:cNvPr id="691" name="PlaceHolder 2"/>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457200" indent="-342720">
              <a:lnSpc>
                <a:spcPct val="150000"/>
              </a:lnSpc>
              <a:spcBef>
                <a:spcPts val="360"/>
              </a:spcBef>
              <a:buClr>
                <a:srgbClr val="000000"/>
              </a:buClr>
              <a:buFont typeface="Arial"/>
              <a:buChar char="•"/>
            </a:pPr>
            <a:r>
              <a:rPr lang="en-CA" sz="2400" b="0" strike="noStrike" spc="-1">
                <a:solidFill>
                  <a:srgbClr val="000000"/>
                </a:solidFill>
                <a:latin typeface="Arial"/>
                <a:ea typeface="Arial"/>
              </a:rPr>
              <a:t>Another desirable feature of the book is its durability.</a:t>
            </a:r>
            <a:endParaRPr lang="en-US" sz="2400" b="0" strike="noStrike" spc="-1">
              <a:solidFill>
                <a:srgbClr val="000000"/>
              </a:solidFill>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Books are durable partly because they’re multiple and scattered.</a:t>
            </a:r>
            <a:endParaRPr lang="en-US" sz="2400" b="0" strike="noStrike" spc="-1">
              <a:solidFill>
                <a:srgbClr val="000000"/>
              </a:solidFill>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We need to do the same with a digital edition – make lots of copies.</a:t>
            </a:r>
            <a:endParaRPr lang="en-US" sz="2400" b="0" strike="noStrike" spc="-1">
              <a:solidFill>
                <a:srgbClr val="000000"/>
              </a:solidFill>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It’s hard to make lots of copies of a complex database-driven infrastructure.</a:t>
            </a:r>
            <a:endParaRPr lang="en-US" sz="2400" b="0" strike="noStrike" spc="-1">
              <a:solidFill>
                <a:srgbClr val="000000"/>
              </a:solidFill>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Therefore we need our digital editions to be simple, static, portable, and easily copied.</a:t>
            </a:r>
            <a:endParaRPr lang="en-US" sz="24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What is a static site?</a:t>
            </a:r>
            <a:endParaRPr lang="en-US" sz="5200" b="0" strike="noStrike" spc="-1">
              <a:solidFill>
                <a:srgbClr val="000000"/>
              </a:solidFill>
              <a:latin typeface="Arial"/>
            </a:endParaRPr>
          </a:p>
        </p:txBody>
      </p:sp>
      <p:sp>
        <p:nvSpPr>
          <p:cNvPr id="693" name="PlaceHolder 2"/>
          <p:cNvSpPr>
            <a:spLocks noGrp="1"/>
          </p:cNvSpPr>
          <p:nvPr>
            <p:ph idx="4294967295"/>
          </p:nvPr>
        </p:nvSpPr>
        <p:spPr>
          <a:xfrm>
            <a:off x="0" y="1604963"/>
            <a:ext cx="10971213" cy="3975100"/>
          </a:xfrm>
          <a:prstGeom prst="rect">
            <a:avLst/>
          </a:prstGeom>
          <a:noFill/>
          <a:ln w="0">
            <a:noFill/>
          </a:ln>
        </p:spPr>
        <p:txBody>
          <a:bodyPr lIns="0" tIns="0" rIns="0" bIns="0" anchor="t">
            <a:noAutofit/>
          </a:bodyPr>
          <a:lstStyle/>
          <a:p>
            <a:pPr marL="457200" indent="-342720">
              <a:lnSpc>
                <a:spcPct val="115000"/>
              </a:lnSpc>
              <a:spcBef>
                <a:spcPts val="360"/>
              </a:spcBef>
              <a:buClr>
                <a:srgbClr val="000000"/>
              </a:buClr>
              <a:buFont typeface="Arial"/>
              <a:buChar char="•"/>
            </a:pPr>
            <a:r>
              <a:rPr lang="en-CA" sz="2400" b="0" strike="noStrike" spc="-1">
                <a:solidFill>
                  <a:srgbClr val="000000"/>
                </a:solidFill>
                <a:latin typeface="Arial"/>
                <a:ea typeface="Arial"/>
              </a:rPr>
              <a:t>What we release: a static, numbered edition with no server-side dependencies</a:t>
            </a:r>
            <a:endParaRPr lang="en-US" sz="2400" b="0" strike="noStrike" spc="-1">
              <a:solidFill>
                <a:srgbClr val="000000"/>
              </a:solidFill>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HTML, JavaScript and CSS: every page is built at the same time in a single operation from a single source dataset.</a:t>
            </a:r>
            <a:endParaRPr lang="en-US" sz="2400" b="0" strike="noStrike" spc="-1">
              <a:solidFill>
                <a:srgbClr val="000000"/>
              </a:solidFill>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put it on thumb drives and distribute them to run on any web server.</a:t>
            </a:r>
            <a:endParaRPr lang="en-US" sz="2400" b="0" strike="noStrike" spc="-1">
              <a:solidFill>
                <a:srgbClr val="000000"/>
              </a:solidFill>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download it as a ZIP file and install it on many machines.</a:t>
            </a:r>
            <a:endParaRPr lang="en-US" sz="2400" b="0" strike="noStrike" spc="-1">
              <a:solidFill>
                <a:srgbClr val="000000"/>
              </a:solidFill>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The copy we host at the UVic URL is the canonical copy but it’s just ONE of many static copies (like the public library copy).</a:t>
            </a:r>
            <a:endParaRPr lang="en-US" sz="2400" b="0" strike="noStrike" spc="-1">
              <a:solidFill>
                <a:srgbClr val="000000"/>
              </a:solidFill>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4" name="Picture 605"/>
          <p:cNvPicPr/>
          <p:nvPr/>
        </p:nvPicPr>
        <p:blipFill>
          <a:blip r:embed="rId2"/>
          <a:stretch/>
        </p:blipFill>
        <p:spPr>
          <a:xfrm>
            <a:off x="8460000" y="1800000"/>
            <a:ext cx="2990520" cy="4220280"/>
          </a:xfrm>
          <a:prstGeom prst="rect">
            <a:avLst/>
          </a:prstGeom>
          <a:ln w="0">
            <a:noFill/>
          </a:ln>
        </p:spPr>
      </p:pic>
      <p:sp>
        <p:nvSpPr>
          <p:cNvPr id="695" name="Rectangle 606"/>
          <p:cNvSpPr/>
          <p:nvPr/>
        </p:nvSpPr>
        <p:spPr>
          <a:xfrm>
            <a:off x="720000" y="630360"/>
            <a:ext cx="1856520" cy="60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3600" b="0" strike="noStrike" spc="-1">
                <a:solidFill>
                  <a:srgbClr val="000000"/>
                </a:solidFill>
                <a:latin typeface="Arial"/>
                <a:ea typeface="DejaVu Sans"/>
              </a:rPr>
              <a:t>Not this:</a:t>
            </a:r>
            <a:endParaRPr lang="en-CA" sz="3600" b="0" strike="noStrike" spc="-1">
              <a:latin typeface="Arial"/>
            </a:endParaRPr>
          </a:p>
        </p:txBody>
      </p:sp>
      <p:sp>
        <p:nvSpPr>
          <p:cNvPr id="696" name="Rectangle 607"/>
          <p:cNvSpPr/>
          <p:nvPr/>
        </p:nvSpPr>
        <p:spPr>
          <a:xfrm>
            <a:off x="8640000" y="720000"/>
            <a:ext cx="1830600" cy="60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3600" b="0" strike="noStrike" spc="-1">
                <a:solidFill>
                  <a:srgbClr val="000000"/>
                </a:solidFill>
                <a:latin typeface="Arial"/>
                <a:ea typeface="DejaVu Sans"/>
              </a:rPr>
              <a:t>But this:</a:t>
            </a:r>
            <a:endParaRPr lang="en-CA" sz="3600" b="0" strike="noStrike" spc="-1">
              <a:latin typeface="Arial"/>
            </a:endParaRPr>
          </a:p>
        </p:txBody>
      </p:sp>
      <p:pic>
        <p:nvPicPr>
          <p:cNvPr id="697" name="Picture 608"/>
          <p:cNvPicPr/>
          <p:nvPr/>
        </p:nvPicPr>
        <p:blipFill>
          <a:blip r:embed="rId3"/>
          <a:stretch/>
        </p:blipFill>
        <p:spPr>
          <a:xfrm>
            <a:off x="257040" y="1440000"/>
            <a:ext cx="7302600" cy="290304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(1)</a:t>
            </a:r>
            <a:endParaRPr lang="en-US" sz="5200" b="0" strike="noStrike" spc="-1">
              <a:solidFill>
                <a:srgbClr val="000000"/>
              </a:solidFill>
              <a:latin typeface="Arial"/>
            </a:endParaRPr>
          </a:p>
        </p:txBody>
      </p:sp>
      <p:sp>
        <p:nvSpPr>
          <p:cNvPr id="699" name="PlaceHolder 2"/>
          <p:cNvSpPr>
            <a:spLocks noGrp="1"/>
          </p:cNvSpPr>
          <p:nvPr>
            <p:ph idx="4294967295"/>
          </p:nvPr>
        </p:nvSpPr>
        <p:spPr>
          <a:xfrm>
            <a:off x="0" y="1260475"/>
            <a:ext cx="10369550" cy="4319588"/>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4.1 No dependence on server-side software: build a static website with no databases, no PHP, no Python.</a:t>
            </a:r>
            <a:endParaRPr lang="en-US" sz="215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4.2 No boutique or fashionable technologies: use only standards with support across all platforms, whose long-term viability is assured. Our choices are </a:t>
            </a:r>
            <a:r>
              <a:rPr lang="en-US" sz="2150" b="0" strike="noStrike" spc="-1">
                <a:solidFill>
                  <a:srgbClr val="C9211E"/>
                </a:solidFill>
                <a:latin typeface="Arial"/>
                <a:ea typeface="DejaVu Sans"/>
              </a:rPr>
              <a:t>HTML5</a:t>
            </a:r>
            <a:r>
              <a:rPr lang="en-US" sz="2150" b="0" strike="noStrike" spc="-1">
                <a:solidFill>
                  <a:srgbClr val="000000"/>
                </a:solidFill>
                <a:latin typeface="Arial"/>
                <a:ea typeface="DejaVu Sans"/>
              </a:rPr>
              <a:t>, </a:t>
            </a:r>
            <a:r>
              <a:rPr lang="en-US" sz="2150" b="0" strike="noStrike" spc="-1">
                <a:solidFill>
                  <a:srgbClr val="C9211E"/>
                </a:solidFill>
                <a:latin typeface="Arial"/>
                <a:ea typeface="DejaVu Sans"/>
              </a:rPr>
              <a:t>JavaScript</a:t>
            </a:r>
            <a:r>
              <a:rPr lang="en-US" sz="2150" b="0" strike="noStrike" spc="-1">
                <a:solidFill>
                  <a:srgbClr val="000000"/>
                </a:solidFill>
                <a:latin typeface="Arial"/>
                <a:ea typeface="DejaVu Sans"/>
              </a:rPr>
              <a:t>, and </a:t>
            </a:r>
            <a:r>
              <a:rPr lang="en-US" sz="2150" b="0" strike="noStrike" spc="-1">
                <a:solidFill>
                  <a:srgbClr val="C9211E"/>
                </a:solidFill>
                <a:latin typeface="Arial"/>
                <a:ea typeface="DejaVu Sans"/>
              </a:rPr>
              <a:t>CSS</a:t>
            </a:r>
            <a:r>
              <a:rPr lang="en-US" sz="2150" b="0" strike="noStrike" spc="-1">
                <a:solidFill>
                  <a:srgbClr val="000000"/>
                </a:solidFill>
                <a:latin typeface="Arial"/>
                <a:ea typeface="DejaVu Sans"/>
              </a:rPr>
              <a:t>.</a:t>
            </a:r>
            <a:endParaRPr lang="en-US" sz="215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4.3 No dependence on external libraries or services: no JQuery, no AngularJS, no Bootstrap, no Google Search.</a:t>
            </a:r>
            <a:endParaRPr lang="en-US" sz="2150" b="0" strike="noStrike" spc="-1">
              <a:solidFill>
                <a:srgbClr val="000000"/>
              </a:solidFill>
              <a:latin typeface="Arial"/>
            </a:endParaRPr>
          </a:p>
          <a:p>
            <a:pPr marL="228600" indent="-228600">
              <a:lnSpc>
                <a:spcPct val="90000"/>
              </a:lnSpc>
              <a:spcBef>
                <a:spcPts val="1984"/>
              </a:spcBef>
              <a:spcAft>
                <a:spcPts val="567"/>
              </a:spcAft>
              <a:buNone/>
              <a:tabLst>
                <a:tab pos="0" algn="l"/>
              </a:tabLst>
            </a:pPr>
            <a:endParaRPr lang="en-US" sz="2800" b="0" strike="noStrike" spc="-1">
              <a:solidFill>
                <a:srgbClr val="000000"/>
              </a:solidFill>
              <a:latin typeface="Arial"/>
            </a:endParaRPr>
          </a:p>
        </p:txBody>
      </p:sp>
      <p:sp>
        <p:nvSpPr>
          <p:cNvPr id="700" name="Rectangle 1414"/>
          <p:cNvSpPr/>
          <p:nvPr/>
        </p:nvSpPr>
        <p:spPr>
          <a:xfrm>
            <a:off x="2160000" y="5169240"/>
            <a:ext cx="4651560" cy="445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free of technical debt. </a:t>
            </a:r>
            <a:endParaRPr lang="en-CA" sz="2800" b="0" strike="noStrike" spc="-1">
              <a:latin typeface="Arial"/>
            </a:endParaRPr>
          </a:p>
        </p:txBody>
      </p:sp>
      <p:pic>
        <p:nvPicPr>
          <p:cNvPr id="701" name="XHTML5 Logo.svg 1"/>
          <p:cNvPicPr/>
          <p:nvPr/>
        </p:nvPicPr>
        <p:blipFill>
          <a:blip r:embed="rId2"/>
          <a:stretch/>
        </p:blipFill>
        <p:spPr>
          <a:xfrm>
            <a:off x="7580880" y="4883760"/>
            <a:ext cx="1235160" cy="1235160"/>
          </a:xfrm>
          <a:prstGeom prst="rect">
            <a:avLst/>
          </a:prstGeom>
          <a:ln w="0">
            <a:noFill/>
          </a:ln>
        </p:spPr>
      </p:pic>
      <p:pic>
        <p:nvPicPr>
          <p:cNvPr id="702" name="Picture 1416"/>
          <p:cNvPicPr/>
          <p:nvPr/>
        </p:nvPicPr>
        <p:blipFill>
          <a:blip r:embed="rId3"/>
          <a:stretch/>
        </p:blipFill>
        <p:spPr>
          <a:xfrm>
            <a:off x="9013680" y="4878000"/>
            <a:ext cx="875160" cy="1235520"/>
          </a:xfrm>
          <a:prstGeom prst="rect">
            <a:avLst/>
          </a:prstGeom>
          <a:ln w="0">
            <a:noFill/>
          </a:ln>
        </p:spPr>
      </p:pic>
      <p:pic>
        <p:nvPicPr>
          <p:cNvPr id="703" name="Picture 1417"/>
          <p:cNvPicPr/>
          <p:nvPr/>
        </p:nvPicPr>
        <p:blipFill>
          <a:blip r:embed="rId4"/>
          <a:stretch/>
        </p:blipFill>
        <p:spPr>
          <a:xfrm>
            <a:off x="10285560" y="4878000"/>
            <a:ext cx="875880" cy="123408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 name="Picture 615"/>
          <p:cNvPicPr/>
          <p:nvPr/>
        </p:nvPicPr>
        <p:blipFill>
          <a:blip r:embed="rId2"/>
          <a:stretch/>
        </p:blipFill>
        <p:spPr>
          <a:xfrm>
            <a:off x="7019280" y="339840"/>
            <a:ext cx="4140000" cy="5959440"/>
          </a:xfrm>
          <a:prstGeom prst="rect">
            <a:avLst/>
          </a:prstGeom>
          <a:ln w="0">
            <a:noFill/>
          </a:ln>
        </p:spPr>
      </p:pic>
      <p:sp>
        <p:nvSpPr>
          <p:cNvPr id="705" name="Rectangle 616"/>
          <p:cNvSpPr/>
          <p:nvPr/>
        </p:nvSpPr>
        <p:spPr>
          <a:xfrm>
            <a:off x="425880" y="782640"/>
            <a:ext cx="6053760" cy="656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4000" b="0" strike="noStrike" spc="-1">
                <a:solidFill>
                  <a:srgbClr val="000000"/>
                </a:solidFill>
                <a:latin typeface="Arial"/>
                <a:ea typeface="DejaVu Sans"/>
              </a:rPr>
              <a:t>In other words, a </a:t>
            </a:r>
            <a:r>
              <a:rPr lang="en-CA" sz="4000" b="0" i="1" strike="noStrike" spc="-1">
                <a:solidFill>
                  <a:srgbClr val="000000"/>
                </a:solidFill>
                <a:latin typeface="Arial"/>
                <a:ea typeface="DejaVu Sans"/>
              </a:rPr>
              <a:t>pet rock</a:t>
            </a:r>
            <a:r>
              <a:rPr lang="en-CA" sz="4000" b="0" strike="noStrike" spc="-1">
                <a:solidFill>
                  <a:srgbClr val="000000"/>
                </a:solidFill>
                <a:latin typeface="Arial"/>
                <a:ea typeface="DejaVu Sans"/>
              </a:rPr>
              <a:t>.</a:t>
            </a:r>
            <a:endParaRPr lang="en-CA" sz="40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(2)</a:t>
            </a:r>
            <a:endParaRPr lang="en-US" sz="5200" b="0" strike="noStrike" spc="-1">
              <a:solidFill>
                <a:srgbClr val="000000"/>
              </a:solidFill>
              <a:latin typeface="Arial"/>
            </a:endParaRPr>
          </a:p>
        </p:txBody>
      </p:sp>
      <p:sp>
        <p:nvSpPr>
          <p:cNvPr id="707" name="PlaceHolder 2"/>
          <p:cNvSpPr>
            <a:spLocks noGrp="1"/>
          </p:cNvSpPr>
          <p:nvPr>
            <p:ph idx="4294967295"/>
          </p:nvPr>
        </p:nvSpPr>
        <p:spPr>
          <a:xfrm>
            <a:off x="0" y="1260475"/>
            <a:ext cx="10971213" cy="4319588"/>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4.4 </a:t>
            </a:r>
            <a:r>
              <a:rPr lang="en-US" sz="2800" b="0" strike="noStrike" spc="-1">
                <a:solidFill>
                  <a:srgbClr val="C9211E"/>
                </a:solidFill>
                <a:latin typeface="Arial"/>
                <a:ea typeface="DejaVu Sans"/>
              </a:rPr>
              <a:t>No query strings</a:t>
            </a:r>
            <a:r>
              <a:rPr lang="en-US" sz="2800" b="0" strike="noStrike" spc="-1">
                <a:solidFill>
                  <a:srgbClr val="000000"/>
                </a:solidFill>
                <a:latin typeface="Arial"/>
                <a:ea typeface="DejaVu Sans"/>
              </a:rPr>
              <a:t>: every entity in the site has a unique page with a simple URL that will function on any domain or IP address.</a:t>
            </a: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br>
              <a:rPr sz="2800"/>
            </a:br>
            <a:br>
              <a:rPr sz="2800"/>
            </a:br>
            <a:r>
              <a:rPr lang="en-US" sz="2800" b="0" strike="noStrike" spc="-1">
                <a:solidFill>
                  <a:srgbClr val="000000"/>
                </a:solidFill>
                <a:latin typeface="Arial"/>
                <a:ea typeface="DejaVu Sans"/>
              </a:rPr>
              <a:t> </a:t>
            </a:r>
            <a:endParaRPr lang="en-US" sz="2800" b="0" strike="noStrike" spc="-1">
              <a:solidFill>
                <a:srgbClr val="000000"/>
              </a:solidFill>
              <a:latin typeface="Arial"/>
            </a:endParaRPr>
          </a:p>
        </p:txBody>
      </p:sp>
      <p:sp>
        <p:nvSpPr>
          <p:cNvPr id="708" name="TextBox 619"/>
          <p:cNvSpPr/>
          <p:nvPr/>
        </p:nvSpPr>
        <p:spPr>
          <a:xfrm>
            <a:off x="648000" y="3168000"/>
            <a:ext cx="5111640" cy="2571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2400" b="0" strike="noStrike" spc="-1">
                <a:solidFill>
                  <a:srgbClr val="C9211E"/>
                </a:solidFill>
                <a:latin typeface="Arial"/>
                <a:ea typeface="DejaVu Sans"/>
              </a:rPr>
              <a:t>http://graves.uvic.ca/xbrowse.xq;jsessionid=926A43</a:t>
            </a:r>
            <a:endParaRPr lang="en-CA" sz="2400" b="0" strike="noStrike" spc="-1">
              <a:latin typeface="Arial"/>
            </a:endParaRPr>
          </a:p>
          <a:p>
            <a:pPr>
              <a:lnSpc>
                <a:spcPct val="100000"/>
              </a:lnSpc>
              <a:buNone/>
            </a:pPr>
            <a:r>
              <a:rPr lang="en-CA" sz="2400" b="0" strike="noStrike" spc="-1">
                <a:solidFill>
                  <a:srgbClr val="C9211E"/>
                </a:solidFill>
                <a:latin typeface="Arial"/>
                <a:ea typeface="DejaVu Sans"/>
              </a:rPr>
              <a:t>8A2B364B4B92488B9AC00AB013?</a:t>
            </a:r>
            <a:endParaRPr lang="en-CA" sz="2400" b="0" strike="noStrike" spc="-1">
              <a:latin typeface="Arial"/>
            </a:endParaRPr>
          </a:p>
          <a:p>
            <a:pPr>
              <a:lnSpc>
                <a:spcPct val="100000"/>
              </a:lnSpc>
              <a:buNone/>
            </a:pPr>
            <a:r>
              <a:rPr lang="en-CA" sz="2400" b="0" strike="noStrike" spc="-1">
                <a:solidFill>
                  <a:srgbClr val="C9211E"/>
                </a:solidFill>
                <a:latin typeface="Arial"/>
                <a:ea typeface="DejaVu Sans"/>
              </a:rPr>
              <a:t>query_stored=true&amp;collection</a:t>
            </a:r>
            <a:endParaRPr lang="en-CA" sz="2400" b="0" strike="noStrike" spc="-1">
              <a:latin typeface="Arial"/>
            </a:endParaRPr>
          </a:p>
          <a:p>
            <a:pPr>
              <a:lnSpc>
                <a:spcPct val="100000"/>
              </a:lnSpc>
              <a:buNone/>
            </a:pPr>
            <a:r>
              <a:rPr lang="en-CA" sz="2400" b="0" strike="noStrike" spc="-1">
                <a:solidFill>
                  <a:srgbClr val="C9211E"/>
                </a:solidFill>
                <a:latin typeface="Arial"/>
                <a:ea typeface="DejaVu Sans"/>
              </a:rPr>
              <a:t>=/db/graves/</a:t>
            </a:r>
            <a:endParaRPr lang="en-CA" sz="2400" b="0" strike="noStrike" spc="-1">
              <a:latin typeface="Arial"/>
            </a:endParaRPr>
          </a:p>
          <a:p>
            <a:pPr>
              <a:lnSpc>
                <a:spcPct val="100000"/>
              </a:lnSpc>
              <a:buNone/>
            </a:pPr>
            <a:r>
              <a:rPr lang="en-CA" sz="2400" b="0" strike="noStrike" spc="-1">
                <a:solidFill>
                  <a:srgbClr val="C9211E"/>
                </a:solidFill>
                <a:latin typeface="Arial"/>
                <a:ea typeface="DejaVu Sans"/>
              </a:rPr>
              <a:t>entries&amp;type=diaryentry&amp;n=19</a:t>
            </a:r>
            <a:endParaRPr lang="en-CA" sz="2400" b="0" strike="noStrike" spc="-1">
              <a:latin typeface="Arial"/>
            </a:endParaRPr>
          </a:p>
          <a:p>
            <a:pPr>
              <a:lnSpc>
                <a:spcPct val="100000"/>
              </a:lnSpc>
              <a:buNone/>
            </a:pPr>
            <a:r>
              <a:rPr lang="en-CA" sz="2400" b="0" strike="noStrike" spc="-1">
                <a:solidFill>
                  <a:srgbClr val="C9211E"/>
                </a:solidFill>
                <a:latin typeface="Arial"/>
                <a:ea typeface="DejaVu Sans"/>
              </a:rPr>
              <a:t>35-02-22&amp;start=1</a:t>
            </a:r>
            <a:endParaRPr lang="en-CA" sz="2400" b="0" strike="noStrike" spc="-1">
              <a:latin typeface="Arial"/>
            </a:endParaRPr>
          </a:p>
        </p:txBody>
      </p:sp>
      <p:sp>
        <p:nvSpPr>
          <p:cNvPr id="709" name="TextBox 620"/>
          <p:cNvSpPr/>
          <p:nvPr/>
        </p:nvSpPr>
        <p:spPr>
          <a:xfrm>
            <a:off x="5040000" y="5689800"/>
            <a:ext cx="6178680" cy="429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2400" b="0" strike="noStrike" spc="-1">
                <a:solidFill>
                  <a:srgbClr val="168253"/>
                </a:solidFill>
                <a:latin typeface="Arial"/>
                <a:ea typeface="DejaVu Sans"/>
              </a:rPr>
              <a:t>https://graves.uvic.ca/diary_1935-02-22.html</a:t>
            </a:r>
            <a:endParaRPr lang="en-CA" sz="2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PlaceHolder 1"/>
          <p:cNvSpPr>
            <a:spLocks noGrp="1"/>
          </p:cNvSpPr>
          <p:nvPr>
            <p:ph type="title" idx="4294967295"/>
          </p:nvPr>
        </p:nvSpPr>
        <p:spPr>
          <a:xfrm>
            <a:off x="0" y="3175"/>
            <a:ext cx="4071938" cy="104140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US" sz="5200" b="0" strike="noStrike" spc="-1">
              <a:solidFill>
                <a:srgbClr val="000000"/>
              </a:solidFill>
              <a:latin typeface="Arial"/>
            </a:endParaRPr>
          </a:p>
        </p:txBody>
      </p:sp>
      <p:sp>
        <p:nvSpPr>
          <p:cNvPr id="605" name="PlaceHolder 2"/>
          <p:cNvSpPr>
            <a:spLocks noGrp="1"/>
          </p:cNvSpPr>
          <p:nvPr>
            <p:ph idx="4294967295"/>
          </p:nvPr>
        </p:nvSpPr>
        <p:spPr>
          <a:xfrm>
            <a:off x="0" y="1449388"/>
            <a:ext cx="4318000" cy="4308475"/>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made websites mostly to support language teaching.​</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build lots of interactive exercises using HTML, CSS and JavaScript.​</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Most of these sites have never been updated – see for example:​</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3"/>
              </a:rPr>
              <a:t>web.uvic.ca/hrd/indonesian/​</a:t>
            </a:r>
            <a:endParaRPr lang="en-US" sz="2400" b="0" strike="noStrike" spc="-1">
              <a:solidFill>
                <a:srgbClr val="000000"/>
              </a:solidFill>
              <a:latin typeface="Arial"/>
            </a:endParaRPr>
          </a:p>
          <a:p>
            <a:pPr marL="228600" indent="-228600">
              <a:lnSpc>
                <a:spcPct val="90000"/>
              </a:lnSpc>
              <a:spcBef>
                <a:spcPts val="1001"/>
              </a:spcBef>
              <a:buNone/>
              <a:tabLst>
                <a:tab pos="0" algn="l"/>
              </a:tabLst>
            </a:pP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pic>
        <p:nvPicPr>
          <p:cNvPr id="606" name="Picture 1253"/>
          <p:cNvPicPr/>
          <p:nvPr/>
        </p:nvPicPr>
        <p:blipFill>
          <a:blip r:embed="rId4"/>
          <a:stretch/>
        </p:blipFill>
        <p:spPr>
          <a:xfrm>
            <a:off x="4500000" y="3960"/>
            <a:ext cx="7689600" cy="6855120"/>
          </a:xfrm>
          <a:prstGeom prst="rect">
            <a:avLst/>
          </a:prstGeom>
          <a:ln w="0">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(3)</a:t>
            </a:r>
            <a:endParaRPr lang="en-US" sz="5200" b="0" strike="noStrike" spc="-1">
              <a:solidFill>
                <a:srgbClr val="000000"/>
              </a:solidFill>
              <a:latin typeface="Arial"/>
            </a:endParaRPr>
          </a:p>
        </p:txBody>
      </p:sp>
      <p:sp>
        <p:nvSpPr>
          <p:cNvPr id="711" name="PlaceHolder 2"/>
          <p:cNvSpPr>
            <a:spLocks noGrp="1"/>
          </p:cNvSpPr>
          <p:nvPr>
            <p:ph idx="4294967295"/>
          </p:nvPr>
        </p:nvSpPr>
        <p:spPr>
          <a:xfrm>
            <a:off x="0" y="1260475"/>
            <a:ext cx="10971213" cy="4319588"/>
          </a:xfrm>
          <a:prstGeom prst="rect">
            <a:avLst/>
          </a:prstGeom>
          <a:noFill/>
          <a:ln w="0">
            <a:noFill/>
          </a:ln>
        </p:spPr>
        <p:txBody>
          <a:bodyPr lIns="0" tIns="0" rIns="0" bIns="0" anchor="t">
            <a:normAutofit fontScale="89000" lnSpcReduction="10000"/>
          </a:bodyPr>
          <a:lstStyle/>
          <a:p>
            <a:pPr marL="228600" indent="-228600">
              <a:lnSpc>
                <a:spcPct val="90000"/>
              </a:lnSpc>
              <a:spcBef>
                <a:spcPts val="1417"/>
              </a:spcBef>
              <a:buNone/>
              <a:tabLst>
                <a:tab pos="0" algn="l"/>
              </a:tabLst>
            </a:pP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4.5 </a:t>
            </a:r>
            <a:r>
              <a:rPr lang="en-US" sz="2800" b="0" strike="noStrike" spc="-1">
                <a:solidFill>
                  <a:srgbClr val="C9211E"/>
                </a:solidFill>
                <a:latin typeface="Arial"/>
                <a:ea typeface="DejaVu Sans"/>
              </a:rPr>
              <a:t>Inclusion of data</a:t>
            </a:r>
            <a:r>
              <a:rPr lang="en-US" sz="2800" b="0" strike="noStrike" spc="-1">
                <a:solidFill>
                  <a:srgbClr val="000000"/>
                </a:solidFill>
                <a:latin typeface="Arial"/>
                <a:ea typeface="DejaVu Sans"/>
              </a:rPr>
              <a:t>: every site should include a documented copy of the source data, so that users of the site can repurpose the work easily.</a:t>
            </a: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4.6 </a:t>
            </a:r>
            <a:r>
              <a:rPr lang="en-US" sz="2800" b="0" strike="noStrike" spc="-1">
                <a:solidFill>
                  <a:srgbClr val="C9211E"/>
                </a:solidFill>
                <a:latin typeface="Arial"/>
                <a:ea typeface="DejaVu Sans"/>
              </a:rPr>
              <a:t>Massive redundancy</a:t>
            </a:r>
            <a:r>
              <a:rPr lang="en-US" sz="2800" b="0" strike="noStrike" spc="-1">
                <a:solidFill>
                  <a:srgbClr val="000000"/>
                </a:solidFill>
                <a:latin typeface="Arial"/>
                <a:ea typeface="DejaVu Sans"/>
              </a:rPr>
              <a:t>: every page contains all the components it needs, so that it will function without the rest of the site if necessary, even though doing so means duplicating information across the site.</a:t>
            </a:r>
            <a:endParaRPr lang="en-US" sz="2800" b="0" strike="noStrike" spc="-1">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4.7 </a:t>
            </a:r>
            <a:r>
              <a:rPr lang="en-US" sz="2800" b="0" strike="noStrike" spc="-1">
                <a:solidFill>
                  <a:srgbClr val="C9211E"/>
                </a:solidFill>
                <a:latin typeface="Arial"/>
                <a:ea typeface="DejaVu Sans"/>
              </a:rPr>
              <a:t>Graceful failure</a:t>
            </a:r>
            <a:r>
              <a:rPr lang="en-US" sz="2800" b="0" strike="noStrike" spc="-1">
                <a:solidFill>
                  <a:srgbClr val="000000"/>
                </a:solidFill>
                <a:latin typeface="Arial"/>
                <a:ea typeface="DejaVu Sans"/>
              </a:rPr>
              <a:t>: every page should still function effectively even in the absence of JavaScript or CSS support.</a:t>
            </a:r>
            <a:br>
              <a:rPr sz="2800"/>
            </a:br>
            <a:br>
              <a:rPr sz="2800"/>
            </a:br>
            <a:r>
              <a:rPr lang="en-US" sz="2800" b="0" strike="noStrike" spc="-1">
                <a:solidFill>
                  <a:srgbClr val="000000"/>
                </a:solidFill>
                <a:latin typeface="Arial"/>
                <a:ea typeface="DejaVu Sans"/>
              </a:rPr>
              <a:t> </a:t>
            </a:r>
            <a:endParaRPr lang="en-US" sz="2800" b="0" strike="noStrike" spc="-1">
              <a:solidFill>
                <a:srgbClr val="000000"/>
              </a:solidFill>
              <a:latin typeface="Arial"/>
            </a:endParaRPr>
          </a:p>
        </p:txBody>
      </p:sp>
      <p:sp>
        <p:nvSpPr>
          <p:cNvPr id="712" name="Rectangle 1"/>
          <p:cNvSpPr/>
          <p:nvPr/>
        </p:nvSpPr>
        <p:spPr>
          <a:xfrm>
            <a:off x="1071720" y="5220000"/>
            <a:ext cx="9546840" cy="801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stable, citable, archivable, replicable, Wayback-Machinable, stealable, reusable</a:t>
            </a:r>
            <a:endParaRPr lang="en-CA" sz="2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we build a static site (1)</a:t>
            </a:r>
            <a:endParaRPr lang="en-US" sz="5200" b="0" strike="noStrike" spc="-1">
              <a:solidFill>
                <a:srgbClr val="000000"/>
              </a:solidFill>
              <a:latin typeface="Arial"/>
            </a:endParaRPr>
          </a:p>
        </p:txBody>
      </p:sp>
      <p:sp>
        <p:nvSpPr>
          <p:cNvPr id="714" name="PlaceHolder 2"/>
          <p:cNvSpPr>
            <a:spLocks noGrp="1"/>
          </p:cNvSpPr>
          <p:nvPr>
            <p:ph idx="4294967295"/>
          </p:nvPr>
        </p:nvSpPr>
        <p:spPr>
          <a:xfrm>
            <a:off x="0" y="1820863"/>
            <a:ext cx="10971213" cy="3975100"/>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the </a:t>
            </a:r>
            <a:r>
              <a:rPr lang="en-US" sz="2400" b="0" strike="noStrike" spc="-1">
                <a:solidFill>
                  <a:srgbClr val="CC0000"/>
                </a:solidFill>
                <a:latin typeface="Arial"/>
                <a:ea typeface="DejaVu Sans"/>
              </a:rPr>
              <a:t>source XML</a:t>
            </a:r>
            <a:r>
              <a:rPr lang="en-US" sz="2400" b="0" strike="noStrike" spc="-1">
                <a:solidFill>
                  <a:srgbClr val="000000"/>
                </a:solidFill>
                <a:latin typeface="Arial"/>
                <a:ea typeface="DejaVu Sans"/>
              </a:rPr>
              <a:t> (using RNG and Schematron).</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generated XML</a:t>
            </a:r>
            <a:r>
              <a:rPr lang="en-US" sz="2400" b="0" strike="noStrike" spc="-1">
                <a:solidFill>
                  <a:srgbClr val="000000"/>
                </a:solidFill>
                <a:latin typeface="Arial"/>
                <a:ea typeface="DejaVu Sans"/>
              </a:rPr>
              <a:t> documents for indexes, TOCs, listings pages, etc.</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this new XML.</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standalone</a:t>
            </a:r>
            <a:r>
              <a:rPr lang="en-US" sz="2400" b="0" strike="noStrike" spc="-1">
                <a:solidFill>
                  <a:srgbClr val="000000"/>
                </a:solidFill>
                <a:latin typeface="Arial"/>
                <a:ea typeface="DejaVu Sans"/>
              </a:rPr>
              <a:t>” versions of all the documents, by importing copies of all linked components (bios of people, place and org info, glossary entries, etc.)</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this standalone XML.</a:t>
            </a:r>
            <a:endParaRPr lang="en-US" sz="2400" b="0" strike="noStrike" spc="-1">
              <a:solidFill>
                <a:srgbClr val="000000"/>
              </a:solidFill>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we build a static site (2)</a:t>
            </a:r>
            <a:endParaRPr lang="en-US" sz="5200" b="0" strike="noStrike" spc="-1">
              <a:solidFill>
                <a:srgbClr val="000000"/>
              </a:solidFill>
              <a:latin typeface="Arial"/>
            </a:endParaRPr>
          </a:p>
        </p:txBody>
      </p:sp>
      <p:sp>
        <p:nvSpPr>
          <p:cNvPr id="716" name="PlaceHolder 2"/>
          <p:cNvSpPr>
            <a:spLocks noGrp="1"/>
          </p:cNvSpPr>
          <p:nvPr>
            <p:ph idx="4294967295"/>
          </p:nvPr>
        </p:nvSpPr>
        <p:spPr>
          <a:xfrm>
            <a:off x="0" y="1963738"/>
            <a:ext cx="10971213" cy="3976687"/>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Build/copy CSS, JS, images, and other resources.</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XHTML5 output</a:t>
            </a:r>
            <a:r>
              <a:rPr lang="en-US" sz="2400" b="0" strike="noStrike" spc="-1">
                <a:solidFill>
                  <a:srgbClr val="000000"/>
                </a:solidFill>
                <a:latin typeface="Arial"/>
                <a:ea typeface="DejaVu Sans"/>
              </a:rPr>
              <a:t> from each of the standalone XML documents.</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the HTML using the </a:t>
            </a:r>
            <a:r>
              <a:rPr lang="en-US" sz="2400" b="0" strike="noStrike" spc="-1">
                <a:solidFill>
                  <a:srgbClr val="CC0000"/>
                </a:solidFill>
                <a:latin typeface="Arial"/>
                <a:ea typeface="DejaVu Sans"/>
              </a:rPr>
              <a:t>W3C validator</a:t>
            </a:r>
            <a:r>
              <a:rPr lang="en-US" sz="2400" b="0" strike="noStrike" spc="-1">
                <a:solidFill>
                  <a:srgbClr val="000000"/>
                </a:solidFill>
                <a:latin typeface="Arial"/>
                <a:ea typeface="DejaVu Sans"/>
              </a:rPr>
              <a:t>.</a:t>
            </a:r>
            <a:endParaRPr lang="en-US" sz="2400" b="0" strike="noStrike" spc="-1">
              <a:solidFill>
                <a:srgbClr val="000000"/>
              </a:solidFill>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Run additional </a:t>
            </a:r>
            <a:r>
              <a:rPr lang="en-US" sz="2400" b="0" strike="noStrike" spc="-1">
                <a:solidFill>
                  <a:srgbClr val="CC0000"/>
                </a:solidFill>
                <a:latin typeface="Arial"/>
                <a:ea typeface="DejaVu Sans"/>
              </a:rPr>
              <a:t>diagnostics tests</a:t>
            </a:r>
            <a:r>
              <a:rPr lang="en-US" sz="2400" b="0" strike="noStrike" spc="-1">
                <a:solidFill>
                  <a:srgbClr val="000000"/>
                </a:solidFill>
                <a:latin typeface="Arial"/>
                <a:ea typeface="DejaVu Sans"/>
              </a:rPr>
              <a:t> and produce reports.</a:t>
            </a:r>
            <a:endParaRPr lang="en-US" sz="2400" b="0" strike="noStrike" spc="-1">
              <a:solidFill>
                <a:srgbClr val="000000"/>
              </a:solidFill>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p:cNvSpPr>
          <p:nvPr>
            <p:ph type="title" idx="4294967295"/>
          </p:nvPr>
        </p:nvSpPr>
        <p:spPr>
          <a:xfrm>
            <a:off x="673100" y="273050"/>
            <a:ext cx="11518900" cy="114300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do we do search on these sites?</a:t>
            </a:r>
            <a:endParaRPr lang="en-US" sz="5200" b="0" strike="noStrike" spc="-1">
              <a:solidFill>
                <a:srgbClr val="000000"/>
              </a:solidFill>
              <a:latin typeface="Arial"/>
            </a:endParaRPr>
          </a:p>
        </p:txBody>
      </p:sp>
      <p:sp>
        <p:nvSpPr>
          <p:cNvPr id="718" name="PlaceHolder 2"/>
          <p:cNvSpPr>
            <a:spLocks noGrp="1"/>
          </p:cNvSpPr>
          <p:nvPr>
            <p:ph idx="4294967295"/>
          </p:nvPr>
        </p:nvSpPr>
        <p:spPr>
          <a:xfrm>
            <a:off x="0" y="1944688"/>
            <a:ext cx="10971213" cy="3779837"/>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400" b="0" strike="noStrike" spc="-1">
                <a:solidFill>
                  <a:srgbClr val="000000"/>
                </a:solidFill>
                <a:latin typeface="Arial"/>
                <a:ea typeface="DejaVu Sans"/>
              </a:rPr>
              <a:t>We wrote a staticSearch engine that does not require anything server-side except a web server:</a:t>
            </a:r>
            <a:br>
              <a:rPr sz="2400"/>
            </a:br>
            <a:br>
              <a:rPr sz="2400"/>
            </a:br>
            <a:r>
              <a:rPr lang="en-US" sz="2400" b="0" strike="noStrike" spc="-1">
                <a:solidFill>
                  <a:srgbClr val="C9211E"/>
                </a:solidFill>
                <a:latin typeface="Arial"/>
                <a:ea typeface="DejaVu Sans"/>
              </a:rPr>
              <a:t>https://github.com/projectEndings/staticSearch</a:t>
            </a:r>
            <a:br>
              <a:rPr sz="2400"/>
            </a:br>
            <a:br>
              <a:rPr sz="2400"/>
            </a:br>
            <a:r>
              <a:rPr lang="en-US" sz="2400" b="0" strike="noStrike" spc="-1">
                <a:solidFill>
                  <a:srgbClr val="000000"/>
                </a:solidFill>
                <a:latin typeface="Arial"/>
                <a:ea typeface="DejaVu Sans"/>
              </a:rPr>
              <a:t>It supports stemming, wildcards, phrasal searches, and metadata filters. Try it out:</a:t>
            </a:r>
            <a:br>
              <a:rPr sz="2400"/>
            </a:br>
            <a:r>
              <a:rPr lang="en-CA" sz="2400" b="0" strike="noStrike" spc="-1">
                <a:solidFill>
                  <a:srgbClr val="000000"/>
                </a:solidFill>
                <a:latin typeface="Arial"/>
                <a:ea typeface="DejaVu Sans"/>
              </a:rPr>
              <a:t> </a:t>
            </a:r>
            <a:endParaRPr lang="en-US" sz="24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400" b="0" strike="noStrike" spc="-1">
                <a:solidFill>
                  <a:srgbClr val="CC0000"/>
                </a:solidFill>
                <a:latin typeface="Arial"/>
                <a:ea typeface="DejaVu Sans"/>
              </a:rPr>
              <a:t>https://bcgenesis.uvic.ca/search.html</a:t>
            </a:r>
            <a:endParaRPr lang="en-US" sz="2400" b="0" strike="noStrike" spc="-1">
              <a:solidFill>
                <a:srgbClr val="000000"/>
              </a:solidFill>
              <a:latin typeface="Arial"/>
            </a:endParaRPr>
          </a:p>
          <a:p>
            <a:pPr marL="228600" indent="-228600">
              <a:lnSpc>
                <a:spcPct val="90000"/>
              </a:lnSpc>
              <a:spcBef>
                <a:spcPts val="1417"/>
              </a:spcBef>
              <a:buNone/>
              <a:tabLst>
                <a:tab pos="0" algn="l"/>
              </a:tabLst>
            </a:pPr>
            <a:endParaRPr lang="en-US" sz="2800" b="0" strike="noStrike" spc="-1">
              <a:solidFill>
                <a:srgbClr val="000000"/>
              </a:solidFill>
              <a:latin typeface="Arial"/>
            </a:endParaRPr>
          </a:p>
        </p:txBody>
      </p:sp>
      <p:pic>
        <p:nvPicPr>
          <p:cNvPr id="719" name="Picture 630"/>
          <p:cNvPicPr/>
          <p:nvPr/>
        </p:nvPicPr>
        <p:blipFill>
          <a:blip r:embed="rId2"/>
          <a:stretch/>
        </p:blipFill>
        <p:spPr>
          <a:xfrm>
            <a:off x="7408800" y="4239000"/>
            <a:ext cx="2850480" cy="224028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PlaceHolder 1"/>
          <p:cNvSpPr>
            <a:spLocks noGrp="1"/>
          </p:cNvSpPr>
          <p:nvPr>
            <p:ph type="title" idx="4294967295"/>
          </p:nvPr>
        </p:nvSpPr>
        <p:spPr>
          <a:xfrm>
            <a:off x="1222375" y="5040313"/>
            <a:ext cx="10969625" cy="1143000"/>
          </a:xfrm>
          <a:prstGeom prst="rect">
            <a:avLst/>
          </a:prstGeom>
          <a:noFill/>
          <a:ln w="0">
            <a:noFill/>
          </a:ln>
        </p:spPr>
        <p:txBody>
          <a:bodyPr lIns="0" tIns="0" rIns="0" bIns="0" anchor="ctr">
            <a:noAutofit/>
          </a:bodyPr>
          <a:lstStyle/>
          <a:p>
            <a:pPr>
              <a:lnSpc>
                <a:spcPct val="90000"/>
              </a:lnSpc>
              <a:buNone/>
            </a:pPr>
            <a:r>
              <a:rPr lang="en-CA" sz="2800" b="0" strike="noStrike" spc="-1">
                <a:solidFill>
                  <a:srgbClr val="000000"/>
                </a:solidFill>
                <a:latin typeface="Arial"/>
                <a:ea typeface="DejaVu Sans"/>
              </a:rPr>
              <a:t>https://endings.uvic.ca/compliance.html</a:t>
            </a:r>
            <a:endParaRPr lang="en-US" sz="2800" b="0" strike="noStrike" spc="-1">
              <a:solidFill>
                <a:srgbClr val="000000"/>
              </a:solidFill>
              <a:latin typeface="Arial"/>
            </a:endParaRPr>
          </a:p>
        </p:txBody>
      </p:sp>
      <p:pic>
        <p:nvPicPr>
          <p:cNvPr id="721" name="Picture 632"/>
          <p:cNvPicPr/>
          <p:nvPr/>
        </p:nvPicPr>
        <p:blipFill>
          <a:blip r:embed="rId2"/>
          <a:stretch/>
        </p:blipFill>
        <p:spPr>
          <a:xfrm>
            <a:off x="3256200" y="576000"/>
            <a:ext cx="5678640" cy="465120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idx="4294967295"/>
          </p:nvPr>
        </p:nvSpPr>
        <p:spPr>
          <a:xfrm>
            <a:off x="0" y="1417638"/>
            <a:ext cx="10971213" cy="4319587"/>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Digital editions must be citable with the precision and reliability of print editions.</a:t>
            </a:r>
            <a:endParaRPr lang="en-US" sz="2400" b="0" strike="noStrike" spc="-1">
              <a:solidFill>
                <a:srgbClr val="000000"/>
              </a:solidFill>
              <a:latin typeface="Arial"/>
            </a:endParaRPr>
          </a:p>
          <a:p>
            <a:pPr marL="228600" indent="-228600">
              <a:lnSpc>
                <a:spcPct val="100000"/>
              </a:lnSpc>
              <a:spcBef>
                <a:spcPts val="1568"/>
              </a:spcBef>
              <a:spcAft>
                <a:spcPts val="567"/>
              </a:spcAft>
              <a:buNone/>
              <a:tabLst>
                <a:tab pos="0" algn="l"/>
              </a:tabLst>
            </a:pPr>
            <a:r>
              <a:rPr lang="en-CA" sz="2400" b="0" strike="noStrike" spc="-1">
                <a:solidFill>
                  <a:srgbClr val="000000"/>
                </a:solidFill>
                <a:latin typeface="Arial"/>
                <a:ea typeface="Arial"/>
              </a:rPr>
              <a:t>Cited materials must persist and remain accessible without maintenance.</a:t>
            </a:r>
            <a:endParaRPr lang="en-US" sz="2400" b="0" strike="noStrike" spc="-1">
              <a:solidFill>
                <a:srgbClr val="000000"/>
              </a:solidFill>
              <a:latin typeface="Arial"/>
            </a:endParaRPr>
          </a:p>
          <a:p>
            <a:pPr marL="228600" indent="-228600">
              <a:lnSpc>
                <a:spcPct val="100000"/>
              </a:lnSpc>
              <a:spcBef>
                <a:spcPts val="1001"/>
              </a:spcBef>
              <a:buNone/>
              <a:tabLst>
                <a:tab pos="0" algn="l"/>
              </a:tabLst>
            </a:pPr>
            <a:endParaRPr lang="en-US" sz="2400" b="0" strike="noStrike" spc="-1">
              <a:solidFill>
                <a:srgbClr val="000000"/>
              </a:solidFill>
              <a:latin typeface="Arial"/>
            </a:endParaRPr>
          </a:p>
          <a:p>
            <a:pPr marL="228600" indent="-228600" algn="ctr">
              <a:lnSpc>
                <a:spcPct val="100000"/>
              </a:lnSpc>
              <a:spcBef>
                <a:spcPts val="360"/>
              </a:spcBef>
              <a:buNone/>
              <a:tabLst>
                <a:tab pos="0" algn="l"/>
              </a:tabLst>
            </a:pPr>
            <a:r>
              <a:rPr lang="en-CA" sz="2400" b="0" strike="noStrike" spc="-1">
                <a:solidFill>
                  <a:srgbClr val="000000"/>
                </a:solidFill>
                <a:latin typeface="Arial"/>
                <a:ea typeface="Arial"/>
              </a:rPr>
              <a:t>So:</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2400" b="0" strike="noStrike" spc="-1">
              <a:solidFill>
                <a:srgbClr val="000000"/>
              </a:solidFill>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For scholars, we must make coherent, consistent, complete, identifiable editions.</a:t>
            </a:r>
            <a:endParaRPr lang="en-US" sz="2400" b="0" strike="noStrike" spc="-1">
              <a:solidFill>
                <a:srgbClr val="000000"/>
              </a:solidFill>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For developers, we must eliminate maintenance, technical debt, and vulnerability.</a:t>
            </a:r>
            <a:endParaRPr lang="en-US" sz="2400" b="0" strike="noStrike" spc="-1">
              <a:solidFill>
                <a:srgbClr val="000000"/>
              </a:solidFill>
              <a:latin typeface="Arial"/>
            </a:endParaRPr>
          </a:p>
          <a:p>
            <a:pPr marL="228600" indent="-228600">
              <a:lnSpc>
                <a:spcPct val="150000"/>
              </a:lnSpc>
              <a:spcBef>
                <a:spcPts val="360"/>
              </a:spcBef>
              <a:buNone/>
              <a:tabLst>
                <a:tab pos="0" algn="l"/>
              </a:tabLst>
            </a:pPr>
            <a:endParaRPr lang="en-US" sz="255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p:txBody>
      </p:sp>
      <p:sp>
        <p:nvSpPr>
          <p:cNvPr id="723" name="PlaceHolder 2"/>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90000"/>
              </a:lnSpc>
              <a:buNone/>
            </a:pPr>
            <a:r>
              <a:rPr lang="en-US" sz="5200" b="0" strike="noStrike" spc="-1">
                <a:solidFill>
                  <a:srgbClr val="000000"/>
                </a:solidFill>
                <a:latin typeface="Arial"/>
                <a:ea typeface="DejaVu Sans"/>
              </a:rPr>
              <a:t>Summary</a:t>
            </a:r>
            <a:endParaRPr lang="en-US" sz="5200" b="0" strike="noStrike" spc="-1">
              <a:solidFill>
                <a:srgbClr val="000000"/>
              </a:solidFill>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PlaceHolder 1"/>
          <p:cNvSpPr>
            <a:spLocks noGrp="1"/>
          </p:cNvSpPr>
          <p:nvPr>
            <p:ph idx="4294967295"/>
          </p:nvPr>
        </p:nvSpPr>
        <p:spPr>
          <a:xfrm>
            <a:off x="0" y="1604963"/>
            <a:ext cx="10971213" cy="39751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2400" b="0" strike="noStrike" spc="-1">
              <a:solidFill>
                <a:srgbClr val="000000"/>
              </a:solidFill>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Faculty of Humanities</a:t>
            </a:r>
            <a:endParaRPr lang="en-US" sz="2400" b="0" strike="noStrike" spc="-1">
              <a:solidFill>
                <a:srgbClr val="000000"/>
              </a:solidFill>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University of Victoria Libraries</a:t>
            </a:r>
            <a:endParaRPr lang="en-US" sz="2400" b="0" strike="noStrike" spc="-1">
              <a:solidFill>
                <a:srgbClr val="000000"/>
              </a:solidFill>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Social Sciences and Research Council of Canada</a:t>
            </a:r>
            <a:endParaRPr lang="en-US" sz="2400" b="0" strike="noStrike" spc="-1">
              <a:solidFill>
                <a:srgbClr val="000000"/>
              </a:solidFill>
              <a:latin typeface="Arial"/>
            </a:endParaRPr>
          </a:p>
          <a:p>
            <a:pPr marL="228600" indent="-228600">
              <a:lnSpc>
                <a:spcPct val="100000"/>
              </a:lnSpc>
              <a:spcBef>
                <a:spcPts val="360"/>
              </a:spcBef>
              <a:buNone/>
              <a:tabLst>
                <a:tab pos="0" algn="l"/>
              </a:tabLst>
            </a:pPr>
            <a:endParaRPr lang="en-US" sz="1400" b="0" strike="noStrike" spc="-1">
              <a:solidFill>
                <a:srgbClr val="000000"/>
              </a:solidFill>
              <a:latin typeface="Arial"/>
            </a:endParaRPr>
          </a:p>
        </p:txBody>
      </p:sp>
      <p:sp>
        <p:nvSpPr>
          <p:cNvPr id="725" name="PlaceHolder 2"/>
          <p:cNvSpPr>
            <a:spLocks noGrp="1"/>
          </p:cNvSpPr>
          <p:nvPr>
            <p:ph type="title" idx="4294967295"/>
          </p:nvPr>
        </p:nvSpPr>
        <p:spPr>
          <a:xfrm>
            <a:off x="0" y="273050"/>
            <a:ext cx="10971213" cy="114300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Thanks</a:t>
            </a:r>
            <a:endParaRPr lang="en-US" sz="5200" b="0" strike="noStrike" spc="-1">
              <a:solidFill>
                <a:srgbClr val="000000"/>
              </a:solidFill>
              <a:latin typeface="Arial"/>
            </a:endParaRPr>
          </a:p>
        </p:txBody>
      </p:sp>
      <p:pic>
        <p:nvPicPr>
          <p:cNvPr id="726" name="Google Shape;330;p 2"/>
          <p:cNvPicPr/>
          <p:nvPr/>
        </p:nvPicPr>
        <p:blipFill>
          <a:blip r:embed="rId2"/>
          <a:stretch/>
        </p:blipFill>
        <p:spPr>
          <a:xfrm>
            <a:off x="1015920" y="4946400"/>
            <a:ext cx="10157760" cy="89928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gn="ctr">
              <a:lnSpc>
                <a:spcPct val="100000"/>
              </a:lnSpc>
              <a:buNone/>
            </a:pPr>
            <a:r>
              <a:rPr lang="en-US" sz="4000" b="0" strike="noStrike" spc="-1">
                <a:solidFill>
                  <a:srgbClr val="000000"/>
                </a:solidFill>
                <a:latin typeface="Arial"/>
                <a:ea typeface="DejaVu Sans"/>
              </a:rPr>
              <a:t>APPENDIX: How the staticSearch engine works</a:t>
            </a:r>
            <a:endParaRPr lang="en-US" sz="4000" b="0" strike="noStrike" spc="-1">
              <a:solidFill>
                <a:srgbClr val="000000"/>
              </a:solidFill>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have:</a:t>
            </a:r>
            <a:endParaRPr lang="en-US" sz="1800" b="0" strike="noStrike" spc="-1">
              <a:solidFill>
                <a:srgbClr val="000000"/>
              </a:solidFill>
              <a:latin typeface="Arial"/>
            </a:endParaRPr>
          </a:p>
        </p:txBody>
      </p:sp>
      <p:sp>
        <p:nvSpPr>
          <p:cNvPr id="729" name="PlaceHolder 2"/>
          <p:cNvSpPr>
            <a:spLocks noGrp="1"/>
          </p:cNvSpPr>
          <p:nvPr>
            <p:ph idx="4294967295"/>
          </p:nvPr>
        </p:nvSpPr>
        <p:spPr>
          <a:xfrm>
            <a:off x="0" y="2351088"/>
            <a:ext cx="6704013" cy="3228975"/>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 collection of HTML files</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All well-formed &amp; valid XHTML</a:t>
            </a:r>
            <a:endParaRPr lang="en-US" sz="2800" b="0" strike="noStrike" spc="-1">
              <a:solidFill>
                <a:srgbClr val="000000"/>
              </a:solidFill>
              <a:latin typeface="Arial"/>
            </a:endParaRPr>
          </a:p>
        </p:txBody>
      </p:sp>
      <p:pic>
        <p:nvPicPr>
          <p:cNvPr id="730" name="Picture 1435"/>
          <p:cNvPicPr/>
          <p:nvPr/>
        </p:nvPicPr>
        <p:blipFill>
          <a:blip r:embed="rId3"/>
          <a:stretch/>
        </p:blipFill>
        <p:spPr>
          <a:xfrm>
            <a:off x="7987320" y="2176920"/>
            <a:ext cx="2809800" cy="397836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add:</a:t>
            </a:r>
            <a:endParaRPr lang="en-US" sz="1800" b="0" strike="noStrike" spc="-1">
              <a:solidFill>
                <a:srgbClr val="000000"/>
              </a:solidFill>
              <a:latin typeface="Arial"/>
            </a:endParaRPr>
          </a:p>
        </p:txBody>
      </p:sp>
      <p:sp>
        <p:nvSpPr>
          <p:cNvPr id="732" name="PlaceHolder 2"/>
          <p:cNvSpPr>
            <a:spLocks noGrp="1"/>
          </p:cNvSpPr>
          <p:nvPr>
            <p:ph idx="4294967295"/>
          </p:nvPr>
        </p:nvSpPr>
        <p:spPr>
          <a:xfrm>
            <a:off x="5575300" y="1604963"/>
            <a:ext cx="6616700" cy="39751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An HTML search page containing a special div:</a:t>
            </a:r>
            <a:br>
              <a:rPr sz="2800"/>
            </a:br>
            <a:r>
              <a:rPr lang="en-US" sz="2800" b="0" strike="noStrike" spc="-1">
                <a:solidFill>
                  <a:srgbClr val="000000"/>
                </a:solidFill>
                <a:latin typeface="Arial"/>
                <a:ea typeface="DejaVu Sans"/>
              </a:rPr>
              <a:t> </a:t>
            </a:r>
            <a:endParaRPr lang="en-US" sz="2800" b="0" strike="noStrike" spc="-1">
              <a:solidFill>
                <a:srgbClr val="000000"/>
              </a:solidFill>
              <a:latin typeface="Arial"/>
            </a:endParaRPr>
          </a:p>
          <a:p>
            <a:pPr marL="228600" indent="-228600">
              <a:lnSpc>
                <a:spcPct val="90000"/>
              </a:lnSpc>
              <a:spcBef>
                <a:spcPts val="1417"/>
              </a:spcBef>
              <a:buNone/>
              <a:tabLst>
                <a:tab pos="0" algn="l"/>
              </a:tabLst>
            </a:pPr>
            <a:r>
              <a:rPr lang="en-US" sz="3200" b="0" strike="noStrike" spc="-1">
                <a:solidFill>
                  <a:srgbClr val="000096"/>
                </a:solidFill>
                <a:latin typeface="Arial"/>
                <a:ea typeface="AR PL SungtiL GB"/>
              </a:rPr>
              <a:t>&lt;div</a:t>
            </a:r>
            <a:r>
              <a:rPr lang="en-US" sz="3200" b="0" strike="noStrike" spc="-1">
                <a:solidFill>
                  <a:srgbClr val="F5844C"/>
                </a:solidFill>
                <a:latin typeface="Arial"/>
                <a:ea typeface="AR PL SungtiL GB"/>
              </a:rPr>
              <a:t> id</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a:t>
            </a:r>
            <a:r>
              <a:rPr lang="en-US" sz="3200" b="0" strike="noStrike" spc="-1">
                <a:solidFill>
                  <a:srgbClr val="000096"/>
                </a:solidFill>
                <a:latin typeface="Arial"/>
                <a:ea typeface="AR PL SungtiL GB"/>
              </a:rPr>
              <a:t>&gt;&lt;/div&gt;</a:t>
            </a:r>
            <a:endParaRPr lang="en-US" sz="3200" b="0" strike="noStrike" spc="-1">
              <a:solidFill>
                <a:srgbClr val="000000"/>
              </a:solidFill>
              <a:latin typeface="Arial"/>
            </a:endParaRPr>
          </a:p>
        </p:txBody>
      </p:sp>
      <p:pic>
        <p:nvPicPr>
          <p:cNvPr id="733" name="Picture 1438"/>
          <p:cNvPicPr/>
          <p:nvPr/>
        </p:nvPicPr>
        <p:blipFill>
          <a:blip r:embed="rId3"/>
          <a:stretch/>
        </p:blipFill>
        <p:spPr>
          <a:xfrm>
            <a:off x="717120" y="1737720"/>
            <a:ext cx="3200400" cy="45309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PlaceHolder 1"/>
          <p:cNvSpPr>
            <a:spLocks noGrp="1"/>
          </p:cNvSpPr>
          <p:nvPr>
            <p:ph idx="4294967295"/>
          </p:nvPr>
        </p:nvSpPr>
        <p:spPr>
          <a:xfrm>
            <a:off x="0" y="1449388"/>
            <a:ext cx="3689350" cy="196850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These sites all still work – even though they look SOOO 1990s:​</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2"/>
              </a:rPr>
              <a:t>web.uvic.ca/lancenrd/martin/weblang/</a:t>
            </a:r>
            <a:endParaRPr lang="en-US" sz="2400" b="0" strike="noStrike" spc="-1">
              <a:solidFill>
                <a:srgbClr val="000000"/>
              </a:solidFill>
              <a:latin typeface="Arial"/>
            </a:endParaRPr>
          </a:p>
        </p:txBody>
      </p:sp>
      <p:sp>
        <p:nvSpPr>
          <p:cNvPr id="3" name="PlaceHolder 2"/>
          <p:cNvSpPr>
            <a:spLocks noGrp="1"/>
          </p:cNvSpPr>
          <p:nvPr>
            <p:ph type="ftr" idx="4294967295"/>
          </p:nvPr>
        </p:nvSpPr>
        <p:spPr>
          <a:xfrm>
            <a:off x="8816975" y="6203950"/>
            <a:ext cx="3375025" cy="361950"/>
          </a:xfrm>
        </p:spPr>
        <p:txBody>
          <a:bodyPr/>
          <a:lstStyle/>
          <a:p>
            <a:r>
              <a:t>Eliminating technical debt in DH projects</a:t>
            </a:r>
          </a:p>
        </p:txBody>
      </p:sp>
      <p:sp>
        <p:nvSpPr>
          <p:cNvPr id="608" name="Rectangle 1256"/>
          <p:cNvSpPr/>
          <p:nvPr/>
        </p:nvSpPr>
        <p:spPr>
          <a:xfrm>
            <a:off x="648000" y="4320000"/>
            <a:ext cx="3417480" cy="110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2400" b="0" strike="noStrike" spc="-1">
                <a:solidFill>
                  <a:srgbClr val="000000"/>
                </a:solidFill>
                <a:latin typeface="Arial"/>
                <a:ea typeface="Roboto"/>
              </a:rPr>
              <a:t>No maintenance burden from these sites!</a:t>
            </a:r>
            <a:r>
              <a:rPr lang="en-CA" sz="1800" b="0" strike="noStrike" spc="-1">
                <a:solidFill>
                  <a:srgbClr val="000000"/>
                </a:solidFill>
                <a:latin typeface="Arial"/>
                <a:ea typeface="Roboto"/>
              </a:rPr>
              <a:t> </a:t>
            </a:r>
            <a:endParaRPr lang="en-CA" sz="1800" b="0" strike="noStrike" spc="-1">
              <a:latin typeface="Arial"/>
            </a:endParaRPr>
          </a:p>
        </p:txBody>
      </p:sp>
      <p:pic>
        <p:nvPicPr>
          <p:cNvPr id="609" name="Picture 1257"/>
          <p:cNvPicPr/>
          <p:nvPr/>
        </p:nvPicPr>
        <p:blipFill>
          <a:blip r:embed="rId3"/>
          <a:stretch/>
        </p:blipFill>
        <p:spPr>
          <a:xfrm>
            <a:off x="4320000" y="559800"/>
            <a:ext cx="7648920" cy="6097680"/>
          </a:xfrm>
          <a:prstGeom prst="rect">
            <a:avLst/>
          </a:prstGeom>
          <a:ln w="0">
            <a:noFill/>
          </a:ln>
        </p:spPr>
      </p:pic>
      <p:sp>
        <p:nvSpPr>
          <p:cNvPr id="610" name="PlaceHolder 4"/>
          <p:cNvSpPr/>
          <p:nvPr/>
        </p:nvSpPr>
        <p:spPr>
          <a:xfrm>
            <a:off x="248400" y="4320"/>
            <a:ext cx="4070520" cy="104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CA" sz="5200" b="0" strike="noStrike" spc="-1">
              <a:latin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add:</a:t>
            </a:r>
            <a:endParaRPr lang="en-US" sz="1800" b="0" strike="noStrike" spc="-1">
              <a:solidFill>
                <a:srgbClr val="000000"/>
              </a:solidFill>
              <a:latin typeface="Arial"/>
            </a:endParaRPr>
          </a:p>
        </p:txBody>
      </p:sp>
      <p:sp>
        <p:nvSpPr>
          <p:cNvPr id="735" name="PlaceHolder 2"/>
          <p:cNvSpPr>
            <a:spLocks noGrp="1"/>
          </p:cNvSpPr>
          <p:nvPr>
            <p:ph idx="4294967295"/>
          </p:nvPr>
        </p:nvSpPr>
        <p:spPr>
          <a:xfrm>
            <a:off x="0" y="2351088"/>
            <a:ext cx="6704013" cy="3228975"/>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Some metadata elements to support search filters:</a:t>
            </a:r>
            <a:br>
              <a:rPr sz="2800"/>
            </a:br>
            <a:br>
              <a:rPr sz="2800"/>
            </a:br>
            <a:r>
              <a:rPr lang="en-US" sz="3200" b="0" strike="noStrike" spc="-1">
                <a:solidFill>
                  <a:srgbClr val="000096"/>
                </a:solidFill>
                <a:latin typeface="Arial"/>
                <a:ea typeface="AR PL SungtiL GB"/>
              </a:rPr>
              <a:t>&lt;meta</a:t>
            </a:r>
            <a:r>
              <a:rPr lang="en-US" sz="3200" b="0" strike="noStrike" spc="-1">
                <a:solidFill>
                  <a:srgbClr val="F5844C"/>
                </a:solidFill>
                <a:latin typeface="Arial"/>
                <a:ea typeface="AR PL SungtiL GB"/>
              </a:rPr>
              <a:t> name</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"Document type"</a:t>
            </a:r>
            <a:r>
              <a:rPr lang="en-US" sz="3200" b="0" strike="noStrike" spc="-1">
                <a:solidFill>
                  <a:srgbClr val="F5844C"/>
                </a:solidFill>
                <a:latin typeface="Arial"/>
                <a:ea typeface="AR PL SungtiL GB"/>
              </a:rPr>
              <a:t> class</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"staticSearch.desc"</a:t>
            </a:r>
            <a:r>
              <a:rPr lang="en-US" sz="3200" b="0" strike="noStrike" spc="-1">
                <a:solidFill>
                  <a:srgbClr val="F5844C"/>
                </a:solidFill>
                <a:latin typeface="Arial"/>
                <a:ea typeface="AR PL SungtiL GB"/>
              </a:rPr>
              <a:t> content</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"Poems"</a:t>
            </a:r>
            <a:r>
              <a:rPr lang="en-US" sz="3200" b="0" strike="noStrike" spc="-1">
                <a:solidFill>
                  <a:srgbClr val="F5844C"/>
                </a:solidFill>
                <a:latin typeface="Arial"/>
                <a:ea typeface="AR PL SungtiL GB"/>
              </a:rPr>
              <a:t> </a:t>
            </a:r>
            <a:r>
              <a:rPr lang="en-US" sz="3200" b="0" strike="noStrike" spc="-1">
                <a:solidFill>
                  <a:srgbClr val="000000"/>
                </a:solidFill>
                <a:latin typeface="Arial"/>
                <a:ea typeface="AR PL SungtiL GB"/>
              </a:rPr>
              <a:t>/&gt;</a:t>
            </a:r>
            <a:endParaRPr lang="en-US" sz="3200" b="0" strike="noStrike" spc="-1">
              <a:solidFill>
                <a:srgbClr val="000000"/>
              </a:solidFill>
              <a:latin typeface="Arial"/>
            </a:endParaRPr>
          </a:p>
        </p:txBody>
      </p:sp>
      <p:pic>
        <p:nvPicPr>
          <p:cNvPr id="736" name="Picture 1441"/>
          <p:cNvPicPr/>
          <p:nvPr/>
        </p:nvPicPr>
        <p:blipFill>
          <a:blip r:embed="rId3"/>
          <a:stretch/>
        </p:blipFill>
        <p:spPr>
          <a:xfrm>
            <a:off x="7987320" y="2176920"/>
            <a:ext cx="2809800" cy="397836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create:</a:t>
            </a:r>
            <a:endParaRPr lang="en-US" sz="1800" b="0" strike="noStrike" spc="-1">
              <a:solidFill>
                <a:srgbClr val="000000"/>
              </a:solidFill>
              <a:latin typeface="Arial"/>
            </a:endParaRPr>
          </a:p>
        </p:txBody>
      </p:sp>
      <p:sp>
        <p:nvSpPr>
          <p:cNvPr id="738" name="PlaceHolder 2"/>
          <p:cNvSpPr>
            <a:spLocks noGrp="1"/>
          </p:cNvSpPr>
          <p:nvPr>
            <p:ph idx="4294967295"/>
          </p:nvPr>
        </p:nvSpPr>
        <p:spPr>
          <a:xfrm>
            <a:off x="5922963" y="2003425"/>
            <a:ext cx="6269037" cy="3576638"/>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 configuration file (XML) to specify the features and constraints for your search engine</a:t>
            </a:r>
            <a:endParaRPr lang="en-US" sz="2800" b="0" strike="noStrike" spc="-1">
              <a:solidFill>
                <a:srgbClr val="000000"/>
              </a:solidFill>
              <a:latin typeface="Arial"/>
            </a:endParaRPr>
          </a:p>
        </p:txBody>
      </p:sp>
      <p:pic>
        <p:nvPicPr>
          <p:cNvPr id="739" name="Picture 1444"/>
          <p:cNvPicPr/>
          <p:nvPr/>
        </p:nvPicPr>
        <p:blipFill>
          <a:blip r:embed="rId3"/>
          <a:stretch/>
        </p:blipFill>
        <p:spPr>
          <a:xfrm>
            <a:off x="1547280" y="1911960"/>
            <a:ext cx="2892600" cy="4095360"/>
          </a:xfrm>
          <a:prstGeom prst="rect">
            <a:avLst/>
          </a:prstGeom>
          <a:ln w="0">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0" name="Picture 1445"/>
          <p:cNvPicPr/>
          <p:nvPr/>
        </p:nvPicPr>
        <p:blipFill>
          <a:blip r:embed="rId3"/>
          <a:stretch/>
        </p:blipFill>
        <p:spPr>
          <a:xfrm>
            <a:off x="1252080" y="-3600"/>
            <a:ext cx="9693360" cy="685620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 name="Picture 1446"/>
          <p:cNvPicPr/>
          <p:nvPr/>
        </p:nvPicPr>
        <p:blipFill>
          <a:blip r:embed="rId3"/>
          <a:stretch/>
        </p:blipFill>
        <p:spPr>
          <a:xfrm>
            <a:off x="1252080" y="-3600"/>
            <a:ext cx="9693360" cy="6856200"/>
          </a:xfrm>
          <a:prstGeom prst="rect">
            <a:avLst/>
          </a:prstGeom>
          <a:ln w="0">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 name="Picture 1447"/>
          <p:cNvPicPr/>
          <p:nvPr/>
        </p:nvPicPr>
        <p:blipFill>
          <a:blip r:embed="rId3"/>
          <a:stretch/>
        </p:blipFill>
        <p:spPr>
          <a:xfrm>
            <a:off x="1252080" y="-3600"/>
            <a:ext cx="9693360" cy="685620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3" name="Picture 1448"/>
          <p:cNvPicPr/>
          <p:nvPr/>
        </p:nvPicPr>
        <p:blipFill>
          <a:blip r:embed="rId3"/>
          <a:stretch/>
        </p:blipFill>
        <p:spPr>
          <a:xfrm>
            <a:off x="1252080" y="-3600"/>
            <a:ext cx="9693360" cy="685620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4" name="Picture 1449"/>
          <p:cNvPicPr/>
          <p:nvPr/>
        </p:nvPicPr>
        <p:blipFill>
          <a:blip r:embed="rId3"/>
          <a:stretch/>
        </p:blipFill>
        <p:spPr>
          <a:xfrm>
            <a:off x="1252080" y="-3600"/>
            <a:ext cx="9693360" cy="685620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JSON token file</a:t>
            </a:r>
            <a:endParaRPr lang="en-US" sz="1800" b="0" strike="noStrike" spc="-1">
              <a:solidFill>
                <a:srgbClr val="000000"/>
              </a:solidFill>
              <a:latin typeface="Arial"/>
            </a:endParaRPr>
          </a:p>
        </p:txBody>
      </p:sp>
      <p:sp>
        <p:nvSpPr>
          <p:cNvPr id="746" name="Rectangle 1451"/>
          <p:cNvSpPr/>
          <p:nvPr/>
        </p:nvSpPr>
        <p:spPr>
          <a:xfrm>
            <a:off x="609480" y="1306080"/>
            <a:ext cx="11232720" cy="5441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200" b="0" strike="noStrike" spc="-1">
                <a:solidFill>
                  <a:srgbClr val="282828"/>
                </a:solidFill>
                <a:latin typeface="Arial"/>
                <a:ea typeface="AR PL SungtiL GB"/>
              </a:rPr>
              <a:t>{</a:t>
            </a:r>
            <a:r>
              <a:rPr lang="en-CA" sz="1200" b="0" strike="noStrike" spc="-1">
                <a:solidFill>
                  <a:srgbClr val="000096"/>
                </a:solidFill>
                <a:latin typeface="Arial"/>
                <a:ea typeface="AR PL SungtiL GB"/>
              </a:rPr>
              <a:t>"token"</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"instances"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"pom_2025_ithe_old_man_of_hoy"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"poems/goodwords/1870/pom_2025_ithe_old_man_of_hoy.html"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"…whole that day was spent &lt;mark&gt;unprofitably&lt;\/mark&gt;."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400</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"pom_8733_john_and_joan_canto_ii"</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"poems/blackwoods/1820/pom_8733_john_and_joan_canto_ii.html"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"…too much ap- propriated unto &lt;mark&gt;unprofitable&lt;\/mark&gt; jocularities and facetiousness. Craving licence,…"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164</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 </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endParaRPr lang="en-CA" sz="12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Filter JSON</a:t>
            </a:r>
            <a:endParaRPr lang="en-US" sz="1800" b="0" strike="noStrike" spc="-1">
              <a:solidFill>
                <a:srgbClr val="000000"/>
              </a:solidFill>
              <a:latin typeface="Arial"/>
            </a:endParaRPr>
          </a:p>
        </p:txBody>
      </p:sp>
      <p:sp>
        <p:nvSpPr>
          <p:cNvPr id="748" name="Rectangle 1453"/>
          <p:cNvSpPr/>
          <p:nvPr/>
        </p:nvSpPr>
        <p:spPr>
          <a:xfrm>
            <a:off x="957600" y="1480320"/>
            <a:ext cx="10623240" cy="4442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"filterId"</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"ssBool2"</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"filterName"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"Unsigned"</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"ssBool2_1"</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"value"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"true"</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"docs"</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"poems/chambers_series/1867/pom_7594_the_husbands_request.html"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"poems/alltheyearround/1875/pom_4271_the_hourglass.html"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"poems/alltheyearround/1879/pom_4507_in_the_conservatory.html"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"poems/blackwoods/1843/pom_9963_jolly_father_joe.html"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"poems/blackwoods/1829/pom_10314_the_watchmans_lament.html"</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282828"/>
                </a:solidFill>
                <a:latin typeface="Arial"/>
                <a:ea typeface="AR PL SungtiL GB"/>
              </a:rPr>
              <a:t>}</a:t>
            </a:r>
            <a:endParaRPr lang="en-CA" sz="18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title" idx="4294967295"/>
          </p:nvPr>
        </p:nvSpPr>
        <p:spPr>
          <a:xfrm>
            <a:off x="0" y="273050"/>
            <a:ext cx="10971213" cy="114300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On the website...</a:t>
            </a:r>
            <a:endParaRPr lang="en-US" sz="1800" b="0" strike="noStrike" spc="-1">
              <a:solidFill>
                <a:srgbClr val="000000"/>
              </a:solidFill>
              <a:latin typeface="Arial"/>
            </a:endParaRPr>
          </a:p>
        </p:txBody>
      </p:sp>
      <p:sp>
        <p:nvSpPr>
          <p:cNvPr id="750" name="PlaceHolder 2"/>
          <p:cNvSpPr>
            <a:spLocks noGrp="1"/>
          </p:cNvSpPr>
          <p:nvPr>
            <p:ph idx="4294967295"/>
          </p:nvPr>
        </p:nvSpPr>
        <p:spPr>
          <a:xfrm>
            <a:off x="0" y="1604963"/>
            <a:ext cx="6529388" cy="39751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...of the thousands of JSON files...</a:t>
            </a:r>
            <a:endParaRPr lang="en-US" sz="2800" b="0" strike="noStrike" spc="-1">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...the search page JS retrieves only the ones it needs for the search you do: </a:t>
            </a:r>
            <a:endParaRPr lang="en-US" sz="2800" b="0" strike="noStrike" spc="-1">
              <a:solidFill>
                <a:srgbClr val="000000"/>
              </a:solidFill>
              <a:latin typeface="Arial"/>
            </a:endParaRPr>
          </a:p>
        </p:txBody>
      </p:sp>
      <p:pic>
        <p:nvPicPr>
          <p:cNvPr id="751" name="Picture 1456"/>
          <p:cNvPicPr/>
          <p:nvPr/>
        </p:nvPicPr>
        <p:blipFill>
          <a:blip r:embed="rId3"/>
          <a:stretch/>
        </p:blipFill>
        <p:spPr>
          <a:xfrm>
            <a:off x="7904160" y="1665000"/>
            <a:ext cx="3067200" cy="4342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PlaceHolder 1"/>
          <p:cNvSpPr>
            <a:spLocks noGrp="1"/>
          </p:cNvSpPr>
          <p:nvPr>
            <p:ph type="title" idx="4294967295"/>
          </p:nvPr>
        </p:nvSpPr>
        <p:spPr>
          <a:xfrm>
            <a:off x="0" y="0"/>
            <a:ext cx="11269663" cy="1039813"/>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early 2000s</a:t>
            </a:r>
            <a:endParaRPr lang="en-US" sz="5200" b="0" strike="noStrike" spc="-1">
              <a:solidFill>
                <a:srgbClr val="000000"/>
              </a:solidFill>
              <a:latin typeface="Arial"/>
            </a:endParaRPr>
          </a:p>
        </p:txBody>
      </p:sp>
      <p:sp>
        <p:nvSpPr>
          <p:cNvPr id="612" name="PlaceHolder 2"/>
          <p:cNvSpPr>
            <a:spLocks noGrp="1"/>
          </p:cNvSpPr>
          <p:nvPr>
            <p:ph idx="4294967295"/>
          </p:nvPr>
        </p:nvSpPr>
        <p:spPr>
          <a:xfrm>
            <a:off x="0" y="1449388"/>
            <a:ext cx="10174288" cy="3929062"/>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Digital Humanities became a thing.</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New technologies came along.</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got ambitious and enthusiastic, and started building larger, more complex sites with:</a:t>
            </a:r>
            <a:endParaRPr lang="en-US" sz="24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ASP</a:t>
            </a:r>
            <a:endParaRPr lang="en-US" sz="24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MySQL, PostgreSQL, PHP</a:t>
            </a:r>
            <a:endParaRPr lang="en-US" sz="24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Apache Cocoon</a:t>
            </a:r>
            <a:endParaRPr lang="en-US" sz="24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The eXist XML database</a:t>
            </a:r>
            <a:endParaRPr lang="en-US" sz="2400" b="0" strike="noStrike" spc="-1">
              <a:solidFill>
                <a:srgbClr val="000000"/>
              </a:solidFill>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...and lots of other cool new tools.​</a:t>
            </a: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2" name="Picture 1457"/>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3" name="Picture 1458"/>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4" name="Picture 1459"/>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5" name="Picture 1460"/>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Picture 1461"/>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 name="Picture 1462"/>
          <p:cNvPicPr/>
          <p:nvPr/>
        </p:nvPicPr>
        <p:blipFill>
          <a:blip r:embed="rId3"/>
          <a:stretch/>
        </p:blipFill>
        <p:spPr>
          <a:xfrm>
            <a:off x="1376280" y="119520"/>
            <a:ext cx="9437760" cy="667548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 name="Picture 1463"/>
          <p:cNvPicPr/>
          <p:nvPr/>
        </p:nvPicPr>
        <p:blipFill>
          <a:blip r:embed="rId2"/>
          <a:stretch/>
        </p:blipFill>
        <p:spPr>
          <a:xfrm>
            <a:off x="678240" y="1674000"/>
            <a:ext cx="10841400" cy="34999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3" name="Picture 528"/>
          <p:cNvPicPr/>
          <p:nvPr/>
        </p:nvPicPr>
        <p:blipFill>
          <a:blip r:embed="rId2"/>
          <a:stretch/>
        </p:blipFill>
        <p:spPr>
          <a:xfrm>
            <a:off x="198000" y="900000"/>
            <a:ext cx="11196360" cy="4451040"/>
          </a:xfrm>
          <a:prstGeom prst="rect">
            <a:avLst/>
          </a:prstGeom>
          <a:ln w="0">
            <a:noFill/>
          </a:ln>
        </p:spPr>
      </p:pic>
      <p:sp>
        <p:nvSpPr>
          <p:cNvPr id="2" name="PlaceHolder 1"/>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PlaceHolder 1"/>
          <p:cNvSpPr>
            <a:spLocks noGrp="1"/>
          </p:cNvSpPr>
          <p:nvPr>
            <p:ph type="title" idx="4294967295"/>
          </p:nvPr>
        </p:nvSpPr>
        <p:spPr>
          <a:xfrm>
            <a:off x="0" y="287338"/>
            <a:ext cx="11269663" cy="104140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Apparent advantages </a:t>
            </a:r>
            <a:br>
              <a:rPr sz="5200"/>
            </a:br>
            <a:r>
              <a:rPr lang="en-US" sz="5200" b="0" strike="noStrike" spc="-1">
                <a:solidFill>
                  <a:srgbClr val="000000"/>
                </a:solidFill>
                <a:latin typeface="Arial"/>
                <a:ea typeface="Roboto Medium"/>
              </a:rPr>
              <a:t>of this sort of stack</a:t>
            </a:r>
            <a:endParaRPr lang="en-US" sz="5200" b="0" strike="noStrike" spc="-1">
              <a:solidFill>
                <a:srgbClr val="000000"/>
              </a:solidFill>
              <a:latin typeface="Arial"/>
            </a:endParaRPr>
          </a:p>
        </p:txBody>
      </p:sp>
      <p:sp>
        <p:nvSpPr>
          <p:cNvPr id="615" name="PlaceHolder 2"/>
          <p:cNvSpPr>
            <a:spLocks noGrp="1"/>
          </p:cNvSpPr>
          <p:nvPr>
            <p:ph idx="4294967295"/>
          </p:nvPr>
        </p:nvSpPr>
        <p:spPr>
          <a:xfrm>
            <a:off x="0" y="2519363"/>
            <a:ext cx="10174288" cy="2859087"/>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output rendering propagate instantly to the whole collection.</a:t>
            </a:r>
            <a:endParaRPr lang="en-US" sz="2400" b="0" strike="noStrike" spc="-1">
              <a:solidFill>
                <a:srgbClr val="000000"/>
              </a:solidFill>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Individual documents can be published as soon as they’re ready (“rolling publication”).</a:t>
            </a:r>
            <a:endParaRPr lang="en-US" sz="2400" b="0" strike="noStrike" spc="-1">
              <a:solidFill>
                <a:srgbClr val="000000"/>
              </a:solidFill>
              <a:latin typeface="Arial"/>
            </a:endParaRPr>
          </a:p>
        </p:txBody>
      </p:sp>
      <p:sp>
        <p:nvSpPr>
          <p:cNvPr id="4" name="PlaceHolder 3"/>
          <p:cNvSpPr>
            <a:spLocks noGrp="1"/>
          </p:cNvSpPr>
          <p:nvPr>
            <p:ph type="ftr" idx="4294967295"/>
          </p:nvPr>
        </p:nvSpPr>
        <p:spPr>
          <a:xfrm>
            <a:off x="8816975" y="6203950"/>
            <a:ext cx="3375025" cy="361950"/>
          </a:xfrm>
        </p:spPr>
        <p:txBody>
          <a:bodyPr/>
          <a:lstStyle/>
          <a:p>
            <a:r>
              <a:t>Eliminating technical debt in DH projects</a:t>
            </a:r>
          </a:p>
        </p:txBody>
      </p:sp>
    </p:spTree>
  </p:cSld>
  <p:clrMapOvr>
    <a:masterClrMapping/>
  </p:clrMapOvr>
</p:sld>
</file>

<file path=ppt/theme/theme1.xml><?xml version="1.0" encoding="utf-8"?>
<a:theme xmlns:a="http://schemas.openxmlformats.org/drawingml/2006/main" name="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BD11BAEB-D428-49F2-9616-48E322C1A044}"/>
    </a:ext>
  </a:extLst>
</a:theme>
</file>

<file path=ppt/theme/theme10.xml><?xml version="1.0" encoding="utf-8"?>
<a:theme xmlns:a="http://schemas.openxmlformats.org/drawingml/2006/main" name="9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A16D8308-0E42-884D-A0E6-FC6CAF1BE52C}"/>
    </a:ext>
  </a:extLst>
</a:theme>
</file>

<file path=ppt/theme/theme11.xml><?xml version="1.0" encoding="utf-8"?>
<a:theme xmlns:a="http://schemas.openxmlformats.org/drawingml/2006/main" name="10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D4995BF9-9F20-9643-9C39-C7C81DBCC5E8}"/>
    </a:ext>
  </a:extLst>
</a:theme>
</file>

<file path=ppt/theme/theme12.xml><?xml version="1.0" encoding="utf-8"?>
<a:theme xmlns:a="http://schemas.openxmlformats.org/drawingml/2006/main" name="11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87E010D8-71B5-7D4D-BC0B-F24F33AA871B}"/>
    </a:ext>
  </a:extLst>
</a:theme>
</file>

<file path=ppt/theme/theme13.xml><?xml version="1.0" encoding="utf-8"?>
<a:theme xmlns:a="http://schemas.openxmlformats.org/drawingml/2006/main" name="12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B553D71B-4538-3C44-8878-A9D84700F426}"/>
    </a:ext>
  </a:extLst>
</a:theme>
</file>

<file path=ppt/theme/theme14.xml><?xml version="1.0" encoding="utf-8"?>
<a:theme xmlns:a="http://schemas.openxmlformats.org/drawingml/2006/main" name="13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1A1BA80D-312F-8F44-BE25-F0D2766E18B1}"/>
    </a:ext>
  </a:extLst>
</a:theme>
</file>

<file path=ppt/theme/theme15.xml><?xml version="1.0" encoding="utf-8"?>
<a:theme xmlns:a="http://schemas.openxmlformats.org/drawingml/2006/main" name="14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5B4C684B-751D-7B43-AB3F-34FD5434F435}"/>
    </a:ext>
  </a:extLst>
</a:theme>
</file>

<file path=ppt/theme/theme16.xml><?xml version="1.0" encoding="utf-8"?>
<a:theme xmlns:a="http://schemas.openxmlformats.org/drawingml/2006/main" name="15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BD3DE0DF-7340-464C-8AE7-BCE189E8F058}"/>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9381045C-5F2A-427D-B697-4B3D850C494C}"/>
    </a:ext>
  </a:extLst>
</a:theme>
</file>

<file path=ppt/theme/theme3.xml><?xml version="1.0" encoding="utf-8"?>
<a:theme xmlns:a="http://schemas.openxmlformats.org/drawingml/2006/main" name="4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79D9BB3A-FA14-411C-9FF7-24A593C7B1FC}"/>
    </a:ext>
  </a:extLst>
</a:theme>
</file>

<file path=ppt/theme/theme4.xml><?xml version="1.0" encoding="utf-8"?>
<a:theme xmlns:a="http://schemas.openxmlformats.org/drawingml/2006/main" name="5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ED51E8CE-745B-468D-ACE1-951081774AB2}"/>
    </a:ext>
  </a:extLst>
</a:theme>
</file>

<file path=ppt/theme/theme5.xml><?xml version="1.0" encoding="utf-8"?>
<a:theme xmlns:a="http://schemas.openxmlformats.org/drawingml/2006/main" name="1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BD11BAEB-D428-49F2-9616-48E322C1A044}"/>
    </a:ext>
  </a:extLst>
</a:theme>
</file>

<file path=ppt/theme/theme6.xml><?xml version="1.0" encoding="utf-8"?>
<a:theme xmlns:a="http://schemas.openxmlformats.org/drawingml/2006/main" name="6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9381045C-5F2A-427D-B697-4B3D850C494C}"/>
    </a:ext>
  </a:extLst>
</a:theme>
</file>

<file path=ppt/theme/theme7.xml><?xml version="1.0" encoding="utf-8"?>
<a:theme xmlns:a="http://schemas.openxmlformats.org/drawingml/2006/main" name="7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79D9BB3A-FA14-411C-9FF7-24A593C7B1FC}"/>
    </a:ext>
  </a:extLst>
</a:theme>
</file>

<file path=ppt/theme/theme8.xml><?xml version="1.0" encoding="utf-8"?>
<a:theme xmlns:a="http://schemas.openxmlformats.org/drawingml/2006/main" name="8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3377C3AF-76C2-4DBF-9C54-227575F5B4D8}" vid="{ED51E8CE-745B-468D-ACE1-951081774AB2}"/>
    </a:ext>
  </a:extLst>
</a:theme>
</file>

<file path=ppt/theme/theme9.xml><?xml version="1.0" encoding="utf-8"?>
<a:theme xmlns:a="http://schemas.openxmlformats.org/drawingml/2006/main" name="2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19C086BD-2910-4244-A3DE-16F12E2E67C0}"/>
    </a:ext>
  </a:extLst>
</a:theme>
</file>

<file path=docProps/app.xml><?xml version="1.0" encoding="utf-8"?>
<Properties xmlns="http://schemas.openxmlformats.org/officeDocument/2006/extended-properties" xmlns:vt="http://schemas.openxmlformats.org/officeDocument/2006/docPropsVTypes">
  <Template/>
  <TotalTime>239</TotalTime>
  <Words>3804</Words>
  <Application>Microsoft Office PowerPoint</Application>
  <PresentationFormat>Widescreen</PresentationFormat>
  <Paragraphs>325</Paragraphs>
  <Slides>76</Slides>
  <Notes>31</Notes>
  <HiddenSlides>1</HiddenSlides>
  <MMClips>0</MMClips>
  <ScaleCrop>false</ScaleCrop>
  <HeadingPairs>
    <vt:vector size="6" baseType="variant">
      <vt:variant>
        <vt:lpstr>Fonts Used</vt:lpstr>
      </vt:variant>
      <vt:variant>
        <vt:i4>7</vt:i4>
      </vt:variant>
      <vt:variant>
        <vt:lpstr>Theme</vt:lpstr>
      </vt:variant>
      <vt:variant>
        <vt:i4>16</vt:i4>
      </vt:variant>
      <vt:variant>
        <vt:lpstr>Slide Titles</vt:lpstr>
      </vt:variant>
      <vt:variant>
        <vt:i4>76</vt:i4>
      </vt:variant>
    </vt:vector>
  </HeadingPairs>
  <TitlesOfParts>
    <vt:vector size="99" baseType="lpstr">
      <vt:lpstr>Arial</vt:lpstr>
      <vt:lpstr>Calibri</vt:lpstr>
      <vt:lpstr>Calibri Light</vt:lpstr>
      <vt:lpstr>Lora</vt:lpstr>
      <vt:lpstr>Symbol</vt:lpstr>
      <vt:lpstr>Times New Roman</vt:lpstr>
      <vt:lpstr>Wingdings</vt:lpstr>
      <vt:lpstr>Theme1</vt:lpstr>
      <vt:lpstr>3_Theme1</vt:lpstr>
      <vt:lpstr>4_Theme1</vt:lpstr>
      <vt:lpstr>5_Theme1</vt:lpstr>
      <vt:lpstr>1_Theme1</vt:lpstr>
      <vt:lpstr>6_Theme1</vt:lpstr>
      <vt:lpstr>7_Theme1</vt:lpstr>
      <vt:lpstr>8_Theme1</vt:lpstr>
      <vt:lpstr>2_Theme1</vt:lpstr>
      <vt:lpstr>9_Theme1</vt:lpstr>
      <vt:lpstr>10_Theme1</vt:lpstr>
      <vt:lpstr>11_Theme1</vt:lpstr>
      <vt:lpstr>12_Theme1</vt:lpstr>
      <vt:lpstr>13_Theme1</vt:lpstr>
      <vt:lpstr>14_Theme1</vt:lpstr>
      <vt:lpstr>15_Theme1</vt:lpstr>
      <vt:lpstr>Preventing the Pain of Digital Loss</vt:lpstr>
      <vt:lpstr>Outline</vt:lpstr>
      <vt:lpstr>What is HCMC?</vt:lpstr>
      <vt:lpstr>What is HCMC?</vt:lpstr>
      <vt:lpstr>The 1990s</vt:lpstr>
      <vt:lpstr>PowerPoint Presentation</vt:lpstr>
      <vt:lpstr>The early 2000s</vt:lpstr>
      <vt:lpstr>PowerPoint Presentation</vt:lpstr>
      <vt:lpstr>Apparent advantages  of this sort of stack</vt:lpstr>
      <vt:lpstr>BUT: Horrible technical debt</vt:lpstr>
      <vt:lpstr>PowerPoint Presentation</vt:lpstr>
      <vt:lpstr>Now every project is a Tamagotchi.</vt:lpstr>
      <vt:lpstr>But wait – it’s worse. Remember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books got right</vt:lpstr>
      <vt:lpstr>“edition”</vt:lpstr>
      <vt:lpstr>PowerPoint Presentation</vt:lpstr>
      <vt:lpstr>New Edition as New Text</vt:lpstr>
      <vt:lpstr>New edition as text</vt:lpstr>
      <vt:lpstr>Editions ≈ Versions</vt:lpstr>
      <vt:lpstr>Rolling releases ≈ wikis</vt:lpstr>
      <vt:lpstr>PowerPoint Presentation</vt:lpstr>
      <vt:lpstr>We claim …</vt:lpstr>
      <vt:lpstr>PowerPoint Presentation</vt:lpstr>
      <vt:lpstr>Endings Team and Questions</vt:lpstr>
      <vt:lpstr>https://endings.uvic.ca/principles.html</vt:lpstr>
      <vt:lpstr>Endings Principles 5: Release Management</vt:lpstr>
      <vt:lpstr>PowerPoint Presentation</vt:lpstr>
      <vt:lpstr>PowerPoint Presentation</vt:lpstr>
      <vt:lpstr>PowerPoint Presentation</vt:lpstr>
      <vt:lpstr>How MoEML does it</vt:lpstr>
      <vt:lpstr>PowerPoint Presentation</vt:lpstr>
      <vt:lpstr>PowerPoint Presentation</vt:lpstr>
      <vt:lpstr>PowerPoint Presentation</vt:lpstr>
      <vt:lpstr>We want lots of static copies.</vt:lpstr>
      <vt:lpstr>What is a static site?</vt:lpstr>
      <vt:lpstr>PowerPoint Presentation</vt:lpstr>
      <vt:lpstr>Endings Principles 4: Products (1)</vt:lpstr>
      <vt:lpstr>PowerPoint Presentation</vt:lpstr>
      <vt:lpstr>Endings Principles 4: Products (2)</vt:lpstr>
      <vt:lpstr>Endings Principles 4: Products (3)</vt:lpstr>
      <vt:lpstr>How we build a static site (1)</vt:lpstr>
      <vt:lpstr>How we build a static site (2)</vt:lpstr>
      <vt:lpstr>How do we do search on these sites?</vt:lpstr>
      <vt:lpstr>https://endings.uvic.ca/compliance.html</vt:lpstr>
      <vt:lpstr>Summary</vt:lpstr>
      <vt:lpstr>Thanks</vt:lpstr>
      <vt:lpstr>APPENDIX: How the staticSearch engine works</vt:lpstr>
      <vt:lpstr>You have:</vt:lpstr>
      <vt:lpstr>You add:</vt:lpstr>
      <vt:lpstr>You add:</vt:lpstr>
      <vt:lpstr>You create:</vt:lpstr>
      <vt:lpstr>PowerPoint Presentation</vt:lpstr>
      <vt:lpstr>PowerPoint Presentation</vt:lpstr>
      <vt:lpstr>PowerPoint Presentation</vt:lpstr>
      <vt:lpstr>PowerPoint Presentation</vt:lpstr>
      <vt:lpstr>PowerPoint Presentation</vt:lpstr>
      <vt:lpstr>JSON token file</vt:lpstr>
      <vt:lpstr>Filter JSON</vt:lpstr>
      <vt:lpstr>On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Dan Smith</dc:creator>
  <dc:description/>
  <cp:lastModifiedBy>Janelle Jenstad</cp:lastModifiedBy>
  <cp:revision>42</cp:revision>
  <cp:lastPrinted>2024-03-28T18:26:12Z</cp:lastPrinted>
  <dcterms:created xsi:type="dcterms:W3CDTF">2024-01-18T13:49:41Z</dcterms:created>
  <dcterms:modified xsi:type="dcterms:W3CDTF">2024-08-19T20:54:01Z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31</vt:i4>
  </property>
  <property fmtid="{D5CDD505-2E9C-101B-9397-08002B2CF9AE}" pid="4" name="PresentationFormat">
    <vt:lpwstr>Widescreen</vt:lpwstr>
  </property>
  <property fmtid="{D5CDD505-2E9C-101B-9397-08002B2CF9AE}" pid="5" name="Slides">
    <vt:i4>76</vt:i4>
  </property>
</Properties>
</file>